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6" r:id="rId3"/>
    <p:sldId id="383" r:id="rId4"/>
    <p:sldId id="545" r:id="rId5"/>
    <p:sldId id="559" r:id="rId6"/>
    <p:sldId id="521" r:id="rId7"/>
    <p:sldId id="546" r:id="rId8"/>
    <p:sldId id="522" r:id="rId9"/>
    <p:sldId id="547" r:id="rId10"/>
    <p:sldId id="523" r:id="rId11"/>
    <p:sldId id="524" r:id="rId12"/>
    <p:sldId id="525" r:id="rId13"/>
    <p:sldId id="548" r:id="rId14"/>
    <p:sldId id="549" r:id="rId15"/>
    <p:sldId id="526" r:id="rId16"/>
    <p:sldId id="527" r:id="rId17"/>
    <p:sldId id="550" r:id="rId18"/>
    <p:sldId id="528" r:id="rId19"/>
    <p:sldId id="529" r:id="rId20"/>
    <p:sldId id="551" r:id="rId21"/>
    <p:sldId id="530" r:id="rId22"/>
    <p:sldId id="531" r:id="rId23"/>
    <p:sldId id="532" r:id="rId24"/>
    <p:sldId id="552" r:id="rId25"/>
    <p:sldId id="533" r:id="rId26"/>
    <p:sldId id="553" r:id="rId27"/>
    <p:sldId id="554" r:id="rId28"/>
    <p:sldId id="536" r:id="rId29"/>
    <p:sldId id="537" r:id="rId30"/>
    <p:sldId id="538" r:id="rId31"/>
    <p:sldId id="560" r:id="rId32"/>
    <p:sldId id="555" r:id="rId33"/>
    <p:sldId id="539" r:id="rId34"/>
    <p:sldId id="540" r:id="rId35"/>
    <p:sldId id="541" r:id="rId36"/>
    <p:sldId id="557" r:id="rId37"/>
    <p:sldId id="558" r:id="rId38"/>
    <p:sldId id="542" r:id="rId39"/>
    <p:sldId id="543" r:id="rId40"/>
    <p:sldId id="544" r:id="rId41"/>
    <p:sldId id="385" r:id="rId4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DC4"/>
    <a:srgbClr val="3F6EA7"/>
    <a:srgbClr val="3C609A"/>
    <a:srgbClr val="345284"/>
    <a:srgbClr val="CDF1FF"/>
    <a:srgbClr val="97E1FF"/>
    <a:srgbClr val="00A4E6"/>
    <a:srgbClr val="5BD0FF"/>
    <a:srgbClr val="29C2FF"/>
    <a:srgbClr val="1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8898" autoAdjust="0"/>
  </p:normalViewPr>
  <p:slideViewPr>
    <p:cSldViewPr>
      <p:cViewPr>
        <p:scale>
          <a:sx n="100" d="100"/>
          <a:sy n="100" d="100"/>
        </p:scale>
        <p:origin x="-492" y="-300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40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9FFA-0F1A-413B-9BFE-941741C2D487}" type="datetimeFigureOut">
              <a:rPr lang="ko-KR" altLang="en-US" smtClean="0"/>
              <a:pPr/>
              <a:t>2015-06-10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8097-7531-4C06-8889-FE1FF84836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F0AE-7B65-4C9A-8729-A5D1A0ABE57B}" type="datetimeFigureOut">
              <a:rPr lang="ko-KR" altLang="en-US" smtClean="0"/>
              <a:pPr/>
              <a:t>2015-06-10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2E7F-A2FE-4F50-A94D-8786A43CA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50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008112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아리따M" pitchFamily="18" charset="-127"/>
                <a:ea typeface="아리따M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94903"/>
            <a:ext cx="1702710" cy="251931"/>
          </a:xfrm>
          <a:prstGeom prst="rect">
            <a:avLst/>
          </a:prstGeom>
        </p:spPr>
      </p:pic>
      <p:pic>
        <p:nvPicPr>
          <p:cNvPr id="2050" name="Picture 2" descr="C:\Users\김지선\Desktop\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82234"/>
            <a:ext cx="3672409" cy="10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6"/>
            <a:ext cx="3792066" cy="3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6789"/>
            <a:ext cx="740590" cy="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6"/>
          <p:cNvSpPr/>
          <p:nvPr userDrawn="1"/>
        </p:nvSpPr>
        <p:spPr>
          <a:xfrm>
            <a:off x="-1" y="6163792"/>
            <a:ext cx="9144001" cy="694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0"/>
          <p:cNvSpPr/>
          <p:nvPr userDrawn="1"/>
        </p:nvSpPr>
        <p:spPr>
          <a:xfrm>
            <a:off x="0" y="6091238"/>
            <a:ext cx="9144000" cy="72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7" name="Picture 3" descr="C:\Users\김지선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229284" cy="11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819938" cy="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6" y="-1"/>
            <a:ext cx="4558495" cy="46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500584" y="1340768"/>
            <a:ext cx="5095752" cy="2520280"/>
          </a:xfrm>
        </p:spPr>
        <p:txBody>
          <a:bodyPr/>
          <a:lstStyle>
            <a:lvl1pPr algn="l">
              <a:defRPr sz="5400" b="1" i="1" baseline="0">
                <a:solidFill>
                  <a:schemeClr val="accent6"/>
                </a:solidFill>
                <a:latin typeface="다음_Regular" pitchFamily="2" charset="-127"/>
                <a:ea typeface="다음_Regular" pitchFamily="2" charset="-127"/>
              </a:defRPr>
            </a:lvl1pPr>
          </a:lstStyle>
          <a:p>
            <a:r>
              <a:rPr lang="en-US" altLang="ko-KR" dirty="0" smtClean="0"/>
              <a:t>Thank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78" y="595313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0542" y="981075"/>
            <a:ext cx="71866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 smtClean="0">
                <a:latin typeface="HY견고딕" pitchFamily="18" charset="-127"/>
                <a:ea typeface="HY견고딕" pitchFamily="18" charset="-127"/>
              </a:rPr>
              <a:t>IT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baseline="0" dirty="0" err="1" smtClean="0">
                <a:latin typeface="HY견고딕" pitchFamily="18" charset="-127"/>
                <a:ea typeface="HY견고딕" pitchFamily="18" charset="-127"/>
              </a:rPr>
              <a:t>CookBook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정보 보안 개론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개정판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de-DE" altLang="ko-KR" sz="1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3" y="1700213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</a:t>
            </a:r>
            <a:r>
              <a:rPr kumimoji="0" lang="ko-KR" altLang="en-US" sz="1000" dirty="0" err="1" smtClean="0">
                <a:ea typeface="맑은 고딕" pitchFamily="50" charset="-127"/>
              </a:rPr>
              <a:t>한빛아카데미</a:t>
            </a:r>
            <a:r>
              <a:rPr kumimoji="0" lang="ko-KR" altLang="en-US" sz="1000" dirty="0" smtClean="0">
                <a:ea typeface="맑은 고딕" pitchFamily="50" charset="-127"/>
              </a:rPr>
              <a:t>㈜</a:t>
            </a:r>
            <a:r>
              <a:rPr kumimoji="0" lang="ko-KR" altLang="en-US" sz="1000" dirty="0">
                <a:ea typeface="맑은 고딕" pitchFamily="50" charset="-127"/>
              </a:rPr>
              <a:t>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</a:t>
            </a:r>
            <a:r>
              <a:rPr kumimoji="0" lang="ko-KR" altLang="en-US" sz="1000" u="sng" dirty="0" smtClean="0">
                <a:solidFill>
                  <a:srgbClr val="222222"/>
                </a:solidFill>
                <a:ea typeface="맑은 고딕" pitchFamily="50" charset="-127"/>
              </a:rPr>
              <a:t>징역</a:t>
            </a:r>
            <a:r>
              <a:rPr kumimoji="0" lang="en-US" altLang="ko-KR" sz="1000" u="sng" dirty="0" smtClean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sp>
        <p:nvSpPr>
          <p:cNvPr id="5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768921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51323"/>
            <a:ext cx="7615014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11560" y="762422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</a:t>
            </a:r>
          </a:p>
        </p:txBody>
      </p:sp>
      <p:sp>
        <p:nvSpPr>
          <p:cNvPr id="1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704856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7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3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4644008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A7B72-6AE8-49C2-8F32-E8A725FD610D}" type="datetimeFigureOut">
              <a:rPr lang="ko-KR" altLang="en-US" smtClean="0"/>
              <a:pPr>
                <a:defRPr/>
              </a:pPr>
              <a:t>2015-06-10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ctrTitle"/>
          </p:nvPr>
        </p:nvSpPr>
        <p:spPr>
          <a:xfrm>
            <a:off x="323850" y="5589241"/>
            <a:ext cx="8712646" cy="108012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Chapter 10. </a:t>
            </a:r>
            <a:r>
              <a:rPr lang="ko-KR" altLang="en-US" sz="2800" dirty="0" smtClean="0"/>
              <a:t>보안 시스템 </a:t>
            </a:r>
            <a:r>
              <a:rPr lang="en-US" altLang="ko-KR" sz="2800" dirty="0" smtClean="0"/>
              <a:t>: </a:t>
            </a:r>
            <a:r>
              <a:rPr lang="ko-KR" altLang="en-US" sz="2000" dirty="0" smtClean="0">
                <a:solidFill>
                  <a:schemeClr val="accent6"/>
                </a:solidFill>
              </a:rPr>
              <a:t>시스템을 건강하게 하는 보안 시스템</a:t>
            </a:r>
            <a:endParaRPr lang="ko-KR" altLang="en-US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인증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Something You Have	</a:t>
            </a:r>
          </a:p>
          <a:p>
            <a:pPr lvl="1"/>
            <a:r>
              <a:rPr lang="ko-KR" altLang="en-US" b="1" dirty="0" smtClean="0">
                <a:latin typeface="+mn-ea"/>
              </a:rPr>
              <a:t>신분증</a:t>
            </a:r>
            <a:endParaRPr lang="en-US" altLang="ko-KR" b="1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본인임을 확인하기 위해 얼굴을 대조하므로 신분증은 </a:t>
            </a:r>
            <a:r>
              <a:rPr lang="en-US" altLang="ko-KR" dirty="0" smtClean="0">
                <a:latin typeface="+mn-ea"/>
              </a:rPr>
              <a:t>Something You Have</a:t>
            </a:r>
            <a:r>
              <a:rPr lang="ko-KR" altLang="en-US" dirty="0" smtClean="0">
                <a:latin typeface="+mn-ea"/>
              </a:rPr>
              <a:t>와 </a:t>
            </a:r>
            <a:r>
              <a:rPr lang="en-US" altLang="ko-KR" dirty="0" smtClean="0">
                <a:latin typeface="+mn-ea"/>
              </a:rPr>
              <a:t>Something You Are </a:t>
            </a:r>
            <a:r>
              <a:rPr lang="ko-KR" altLang="en-US" dirty="0" smtClean="0">
                <a:latin typeface="+mn-ea"/>
              </a:rPr>
              <a:t>둘 다를 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인증 수단으로 이용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b="1" dirty="0" smtClean="0">
                <a:latin typeface="+mn-ea"/>
              </a:rPr>
              <a:t>OTP</a:t>
            </a:r>
          </a:p>
          <a:p>
            <a:pPr lvl="2">
              <a:spcBef>
                <a:spcPts val="288"/>
              </a:spcBef>
            </a:pPr>
            <a:r>
              <a:rPr lang="en-US" altLang="ko-KR" dirty="0" smtClean="0">
                <a:latin typeface="+mn-ea"/>
              </a:rPr>
              <a:t>OTP(One Time Password)</a:t>
            </a:r>
            <a:r>
              <a:rPr lang="ko-KR" altLang="en-US" dirty="0" smtClean="0">
                <a:latin typeface="+mn-ea"/>
              </a:rPr>
              <a:t> 역시 </a:t>
            </a:r>
            <a:r>
              <a:rPr lang="en-US" altLang="ko-KR" dirty="0" smtClean="0">
                <a:latin typeface="+mn-ea"/>
              </a:rPr>
              <a:t>Something You Have</a:t>
            </a:r>
            <a:r>
              <a:rPr lang="ko-KR" altLang="en-US" dirty="0" smtClean="0">
                <a:latin typeface="+mn-ea"/>
              </a:rPr>
              <a:t>를 통한 인증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b="1" dirty="0" smtClean="0">
                <a:latin typeface="+mn-ea"/>
              </a:rPr>
              <a:t>공인인증서</a:t>
            </a:r>
            <a:endParaRPr lang="en-US" altLang="ko-KR" b="1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공인인증서는 </a:t>
            </a:r>
            <a:r>
              <a:rPr lang="ko-KR" altLang="en-US" dirty="0" err="1" smtClean="0"/>
              <a:t>인터넷뱅킹이나</a:t>
            </a:r>
            <a:r>
              <a:rPr lang="ko-KR" altLang="en-US" dirty="0" smtClean="0"/>
              <a:t> 온라인을 통한 신용카드 거래에서 많이 사용</a:t>
            </a:r>
            <a:endParaRPr lang="en-US" altLang="ko-KR" b="1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공인인증서는 </a:t>
            </a:r>
            <a:r>
              <a:rPr lang="en-US" altLang="ko-KR" dirty="0" smtClean="0">
                <a:latin typeface="+mn-ea"/>
              </a:rPr>
              <a:t>Something You Have</a:t>
            </a:r>
            <a:r>
              <a:rPr lang="ko-KR" altLang="en-US" dirty="0" smtClean="0">
                <a:latin typeface="+mn-ea"/>
              </a:rPr>
              <a:t>를 통한 인증인 동시에 </a:t>
            </a:r>
            <a:r>
              <a:rPr lang="en-US" altLang="ko-KR" dirty="0" smtClean="0">
                <a:latin typeface="+mn-ea"/>
              </a:rPr>
              <a:t>Something You Know</a:t>
            </a:r>
            <a:r>
              <a:rPr lang="ko-KR" altLang="en-US" dirty="0" smtClean="0">
                <a:latin typeface="+mn-ea"/>
              </a:rPr>
              <a:t>를 이용한 인증</a:t>
            </a:r>
            <a:endParaRPr lang="en-US" altLang="ko-KR" dirty="0" smtClean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236" y="4840585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10-6]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인터넷뱅킹에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사용되는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OTP</a:t>
            </a:r>
          </a:p>
        </p:txBody>
      </p:sp>
      <p:pic>
        <p:nvPicPr>
          <p:cNvPr id="5122" name="Picture 2" descr="C:\Documents and Settings\Administrator\바탕 화면\실이미지\10장\10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015" y="3246883"/>
            <a:ext cx="2351881" cy="156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인증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Somewhere You Are</a:t>
            </a:r>
          </a:p>
          <a:p>
            <a:pPr lvl="1"/>
            <a:r>
              <a:rPr lang="ko-KR" altLang="en-US" dirty="0" smtClean="0"/>
              <a:t>사용자의 위치 정보를 이용한 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주로 보조 수단으로 사용됨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b="1" dirty="0" smtClean="0"/>
              <a:t>사용자 </a:t>
            </a:r>
            <a:r>
              <a:rPr lang="en-US" altLang="ko-KR" b="1" dirty="0" smtClean="0"/>
              <a:t>IP</a:t>
            </a:r>
          </a:p>
          <a:p>
            <a:pPr lvl="2"/>
            <a:r>
              <a:rPr lang="ko-KR" altLang="en-US" dirty="0" smtClean="0"/>
              <a:t>인터넷 게임이나 온라인 서비스 이용 시 국가마다 다른 서비스 정책을 갖고 있는 경우가 많음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이때 사용자 </a:t>
            </a:r>
            <a:r>
              <a:rPr lang="en-US" altLang="ko-KR" dirty="0" smtClean="0"/>
              <a:t>IP</a:t>
            </a:r>
            <a:r>
              <a:rPr lang="ko-KR" altLang="en-US" dirty="0" smtClean="0"/>
              <a:t>를 통해 국가 간 접속을 차단하는 것은 </a:t>
            </a:r>
            <a:r>
              <a:rPr lang="en-US" altLang="ko-KR" dirty="0" smtClean="0"/>
              <a:t>Somewhere You Are</a:t>
            </a:r>
            <a:r>
              <a:rPr lang="ko-KR" altLang="en-US" dirty="0" smtClean="0"/>
              <a:t>을 이용한 인증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ko-KR" altLang="en-US" b="1" dirty="0" err="1" smtClean="0"/>
              <a:t>콜백</a:t>
            </a:r>
            <a:endParaRPr lang="en-US" altLang="ko-KR" b="1" dirty="0" smtClean="0"/>
          </a:p>
          <a:p>
            <a:pPr lvl="2"/>
            <a:r>
              <a:rPr lang="ko-KR" altLang="en-US" dirty="0" err="1" smtClean="0"/>
              <a:t>콜백</a:t>
            </a:r>
            <a:r>
              <a:rPr lang="en-US" altLang="ko-KR" dirty="0" smtClean="0"/>
              <a:t>(Call Back)</a:t>
            </a:r>
            <a:r>
              <a:rPr lang="ko-KR" altLang="en-US" dirty="0" smtClean="0"/>
              <a:t>은 발신자가 전화로 서비스를 요청했을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우선 전화를 끊고 걸려온 번호로 전화를 </a:t>
            </a:r>
            <a:r>
              <a:rPr lang="ko-KR" altLang="en-US" dirty="0" err="1" smtClean="0"/>
              <a:t>되걸어</a:t>
            </a:r>
            <a:r>
              <a:rPr lang="ko-KR" altLang="en-US" dirty="0" smtClean="0"/>
              <a:t> 최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초 발신자의 전화번호가 유효한지 확인하는 방법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인증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52736"/>
            <a:ext cx="8208912" cy="5400600"/>
          </a:xfrm>
        </p:spPr>
        <p:txBody>
          <a:bodyPr/>
          <a:lstStyle/>
          <a:p>
            <a:r>
              <a:rPr lang="en-US" altLang="ko-KR" dirty="0" smtClean="0"/>
              <a:t>SSO</a:t>
            </a:r>
          </a:p>
          <a:p>
            <a:pPr lvl="1"/>
            <a:r>
              <a:rPr lang="en-US" altLang="ko-KR" dirty="0" smtClean="0"/>
              <a:t>SSO(Single Sign On)</a:t>
            </a:r>
            <a:r>
              <a:rPr lang="ko-KR" altLang="en-US" dirty="0" smtClean="0"/>
              <a:t>는 가장 기본적인 인증 시스템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  <a:tabLst>
                <a:tab pos="804863" algn="l"/>
              </a:tabLst>
            </a:pPr>
            <a:r>
              <a:rPr lang="ko-KR" altLang="en-US" dirty="0" smtClean="0"/>
              <a:t>모든 인증을 하나의 시스템에서 ’즉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시스템이 몇 대가 되어도 하나의 시스템에서 인증에 성공하면 다른 시스템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  <a:buNone/>
              <a:tabLst>
                <a:tab pos="804863" algn="l"/>
              </a:tabLst>
            </a:pPr>
            <a:r>
              <a:rPr lang="en-US" altLang="ko-KR" dirty="0" smtClean="0"/>
              <a:t>	</a:t>
            </a:r>
            <a:r>
              <a:rPr lang="ko-KR" altLang="en-US" dirty="0" smtClean="0"/>
              <a:t>에 대한 접근 권한도 모두 얻음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sz="1800" dirty="0" smtClean="0"/>
          </a:p>
          <a:p>
            <a:pPr lvl="1">
              <a:buNone/>
            </a:pPr>
            <a:endParaRPr lang="en-US" altLang="ko-KR" dirty="0" smtClean="0"/>
          </a:p>
          <a:p>
            <a:pPr lvl="1"/>
            <a:r>
              <a:rPr lang="ko-KR" altLang="en-US" dirty="0" smtClean="0"/>
              <a:t>처음에 클라이언트가 서버에 연결을 요청하면</a:t>
            </a:r>
            <a:r>
              <a:rPr lang="en-US" altLang="ko-KR" dirty="0" smtClean="0"/>
              <a:t>(</a:t>
            </a:r>
            <a:r>
              <a:rPr lang="ko-KR" altLang="en-US" dirty="0" smtClean="0">
                <a:sym typeface="Wingdings"/>
              </a:rPr>
              <a:t>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서버는 클라이언트로 하여금 </a:t>
            </a:r>
            <a:r>
              <a:rPr lang="en-US" altLang="ko-KR" dirty="0" smtClean="0"/>
              <a:t>SSO </a:t>
            </a:r>
            <a:r>
              <a:rPr lang="ko-KR" altLang="en-US" dirty="0" smtClean="0"/>
              <a:t>서버로부터 인증을 받은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후 접속을 요청</a:t>
            </a:r>
            <a:r>
              <a:rPr lang="en-US" altLang="ko-KR" dirty="0" smtClean="0"/>
              <a:t>(</a:t>
            </a:r>
            <a:r>
              <a:rPr lang="ko-KR" altLang="en-US" dirty="0" smtClean="0">
                <a:sym typeface="Wingdings"/>
              </a:rPr>
              <a:t></a:t>
            </a:r>
            <a:r>
              <a:rPr lang="en-US" altLang="ko-KR" dirty="0" smtClean="0"/>
              <a:t>). </a:t>
            </a:r>
            <a:r>
              <a:rPr lang="ko-KR" altLang="en-US" dirty="0" smtClean="0"/>
              <a:t>클라이언트가 </a:t>
            </a:r>
            <a:r>
              <a:rPr lang="en-US" altLang="ko-KR" dirty="0" smtClean="0"/>
              <a:t>SSO </a:t>
            </a:r>
            <a:r>
              <a:rPr lang="ko-KR" altLang="en-US" dirty="0" smtClean="0"/>
              <a:t>서버로부터 인증을 받으면</a:t>
            </a:r>
            <a:r>
              <a:rPr lang="en-US" altLang="ko-KR" dirty="0" smtClean="0"/>
              <a:t>(</a:t>
            </a:r>
            <a:r>
              <a:rPr lang="ko-KR" altLang="en-US" dirty="0" smtClean="0">
                <a:sym typeface="Wingdings"/>
              </a:rPr>
              <a:t></a:t>
            </a:r>
            <a:r>
              <a:rPr lang="en-US" altLang="ko-KR" dirty="0" smtClean="0"/>
              <a:t>, </a:t>
            </a:r>
            <a:r>
              <a:rPr lang="ko-KR" altLang="en-US" dirty="0" smtClean="0">
                <a:sym typeface="Wingdings"/>
              </a:rPr>
              <a:t></a:t>
            </a:r>
            <a:r>
              <a:rPr lang="en-US" altLang="ko-KR" dirty="0" smtClean="0"/>
              <a:t>) SSO </a:t>
            </a:r>
            <a:r>
              <a:rPr lang="ko-KR" altLang="en-US" dirty="0" smtClean="0"/>
              <a:t>서버와 연결된 서버 </a:t>
            </a:r>
            <a:r>
              <a:rPr lang="en-US" altLang="ko-KR" dirty="0" smtClean="0"/>
              <a:t>1, 2, 3</a:t>
            </a:r>
            <a:r>
              <a:rPr lang="ko-KR" altLang="en-US" dirty="0" smtClean="0"/>
              <a:t>에도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별도의 인증 과정 없이 접속할 수 있음</a:t>
            </a:r>
            <a:r>
              <a:rPr lang="en-US" altLang="ko-KR" dirty="0" smtClean="0"/>
              <a:t>(</a:t>
            </a:r>
            <a:r>
              <a:rPr lang="ko-KR" altLang="en-US" dirty="0" smtClean="0">
                <a:sym typeface="Wingdings"/>
              </a:rPr>
              <a:t></a:t>
            </a:r>
            <a:r>
              <a:rPr lang="en-US" altLang="ko-KR" dirty="0" smtClean="0"/>
              <a:t>). </a:t>
            </a:r>
          </a:p>
          <a:p>
            <a:pPr lvl="1"/>
            <a:r>
              <a:rPr lang="ko-KR" altLang="en-US" dirty="0" smtClean="0"/>
              <a:t>이러한 접속 형태의 대표적인 인증 방법으로는 </a:t>
            </a:r>
            <a:r>
              <a:rPr lang="ko-KR" altLang="en-US" dirty="0" err="1" smtClean="0"/>
              <a:t>커버로스</a:t>
            </a:r>
            <a:r>
              <a:rPr lang="en-US" altLang="ko-KR" dirty="0" smtClean="0"/>
              <a:t>(Kerberos)</a:t>
            </a:r>
            <a:r>
              <a:rPr lang="ko-KR" altLang="en-US" dirty="0" smtClean="0"/>
              <a:t>를 이용한 윈도우의 액티브 디렉터리</a:t>
            </a:r>
            <a:r>
              <a:rPr lang="en-US" altLang="ko-KR" dirty="0" smtClean="0"/>
              <a:t>(Active </a:t>
            </a:r>
          </a:p>
          <a:p>
            <a:pPr lvl="1">
              <a:buNone/>
            </a:pPr>
            <a:r>
              <a:rPr lang="en-US" altLang="ko-KR" dirty="0" smtClean="0"/>
              <a:t>	Directory)</a:t>
            </a:r>
            <a:r>
              <a:rPr lang="ko-KR" altLang="en-US" dirty="0" smtClean="0"/>
              <a:t>가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790" y="2334022"/>
            <a:ext cx="4391899" cy="264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499293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10-7]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SSO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에 의한 인증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인증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30077"/>
            <a:ext cx="8208912" cy="5400600"/>
          </a:xfrm>
        </p:spPr>
        <p:txBody>
          <a:bodyPr/>
          <a:lstStyle/>
          <a:p>
            <a:r>
              <a:rPr lang="en-US" altLang="ko-KR" dirty="0" smtClean="0"/>
              <a:t>SSO</a:t>
            </a:r>
          </a:p>
          <a:p>
            <a:pPr lvl="1">
              <a:lnSpc>
                <a:spcPts val="2800"/>
              </a:lnSpc>
              <a:spcBef>
                <a:spcPct val="0"/>
              </a:spcBef>
              <a:tabLst>
                <a:tab pos="804863" algn="l"/>
              </a:tabLst>
            </a:pPr>
            <a:r>
              <a:rPr lang="ko-KR" altLang="en-US" dirty="0" err="1" smtClean="0"/>
              <a:t>커버로스</a:t>
            </a:r>
            <a:endParaRPr lang="en-US" altLang="ko-KR" dirty="0" smtClean="0"/>
          </a:p>
          <a:p>
            <a:pPr lvl="2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r>
              <a:rPr lang="ko-KR" altLang="en-US" dirty="0" smtClean="0"/>
              <a:t>윈도우 서버에 이용되는 </a:t>
            </a:r>
            <a:r>
              <a:rPr lang="ko-KR" altLang="en-US" dirty="0" err="1" smtClean="0"/>
              <a:t>커버로스는</a:t>
            </a:r>
            <a:r>
              <a:rPr lang="ko-KR" altLang="en-US" dirty="0" smtClean="0"/>
              <a:t> 버전 </a:t>
            </a:r>
            <a:r>
              <a:rPr lang="en-US" altLang="ko-KR" dirty="0" smtClean="0"/>
              <a:t>5</a:t>
            </a:r>
            <a:r>
              <a:rPr lang="ko-KR" altLang="en-US" dirty="0" smtClean="0"/>
              <a:t>로</a:t>
            </a:r>
            <a:r>
              <a:rPr lang="en-US" altLang="ko-KR" dirty="0" smtClean="0"/>
              <a:t>, 10</a:t>
            </a:r>
            <a:r>
              <a:rPr lang="ko-KR" altLang="en-US" dirty="0" smtClean="0"/>
              <a:t>여 년 전에 </a:t>
            </a:r>
            <a:r>
              <a:rPr lang="en-US" altLang="ko-KR" dirty="0" smtClean="0"/>
              <a:t>MIT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Athena </a:t>
            </a:r>
            <a:r>
              <a:rPr lang="ko-KR" altLang="en-US" dirty="0" smtClean="0"/>
              <a:t>프로젝트 중에 개발됨</a:t>
            </a:r>
            <a:r>
              <a:rPr lang="en-US" altLang="ko-KR" dirty="0" smtClean="0"/>
              <a:t>.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r>
              <a:rPr lang="ko-KR" altLang="en-US" dirty="0" err="1" smtClean="0"/>
              <a:t>커버로스는</a:t>
            </a:r>
            <a:r>
              <a:rPr lang="ko-KR" altLang="en-US" dirty="0" smtClean="0"/>
              <a:t> 고대 그리스 신화에 나오는 </a:t>
            </a:r>
            <a:r>
              <a:rPr lang="ko-KR" altLang="en-US" dirty="0" err="1" smtClean="0"/>
              <a:t>지옥문을</a:t>
            </a:r>
            <a:r>
              <a:rPr lang="ko-KR" altLang="en-US" dirty="0" smtClean="0"/>
              <a:t> 지키는 머리 세 개 달린 개</a:t>
            </a:r>
            <a:r>
              <a:rPr lang="en-US" altLang="ko-KR" dirty="0" smtClean="0"/>
              <a:t>.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r>
              <a:rPr lang="ko-KR" altLang="en-US" dirty="0" smtClean="0"/>
              <a:t>여기에서 머리 세 개는 클라이언트와 서버</a:t>
            </a:r>
            <a:r>
              <a:rPr lang="en-US" altLang="ko-KR" dirty="0" smtClean="0"/>
              <a:t>, SSO</a:t>
            </a:r>
            <a:r>
              <a:rPr lang="ko-KR" altLang="en-US" dirty="0" smtClean="0"/>
              <a:t>를 각각 가리킴</a:t>
            </a:r>
            <a:r>
              <a:rPr lang="en-US" altLang="ko-KR" dirty="0" smtClean="0"/>
              <a:t>.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endParaRPr lang="en-US" altLang="ko-KR" sz="2000" dirty="0" smtClean="0"/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endParaRPr lang="en-US" altLang="ko-KR" dirty="0" smtClean="0"/>
          </a:p>
          <a:p>
            <a:pPr lvl="2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r>
              <a:rPr lang="en-US" altLang="ko-KR" dirty="0" smtClean="0"/>
              <a:t>SSO</a:t>
            </a:r>
            <a:r>
              <a:rPr lang="ko-KR" altLang="en-US" dirty="0" smtClean="0"/>
              <a:t>의 가장 큰 약점은 최초 인증 과정을 일단 통과하면 모든 서버나 사이트에 접속이 가능해진다는 점</a:t>
            </a:r>
            <a:r>
              <a:rPr lang="en-US" altLang="ko-KR" dirty="0" smtClean="0"/>
              <a:t>.</a:t>
            </a:r>
          </a:p>
          <a:p>
            <a:pPr lvl="3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r>
              <a:rPr lang="ko-KR" altLang="en-US" dirty="0" smtClean="0"/>
              <a:t>이를 </a:t>
            </a:r>
            <a:r>
              <a:rPr lang="en-US" altLang="ko-KR" dirty="0" smtClean="0"/>
              <a:t>Single Point of Failure</a:t>
            </a:r>
            <a:r>
              <a:rPr lang="ko-KR" altLang="en-US" dirty="0" smtClean="0"/>
              <a:t>라 함</a:t>
            </a:r>
            <a:r>
              <a:rPr lang="en-US" altLang="ko-KR" dirty="0" smtClean="0"/>
              <a:t>.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tabLst>
                <a:tab pos="804863" algn="l"/>
              </a:tabLst>
            </a:pPr>
            <a:r>
              <a:rPr lang="ko-KR" altLang="en-US" dirty="0" smtClean="0"/>
              <a:t>이러한 약점을 보완하기 위해 중요 정보에 대한 접근 및 동작 시 지속적인 인증</a:t>
            </a:r>
            <a:r>
              <a:rPr lang="en-US" altLang="ko-KR" dirty="0" smtClean="0"/>
              <a:t>(</a:t>
            </a:r>
            <a:r>
              <a:rPr lang="en-US" altLang="ko-KR" dirty="0" smtClean="0"/>
              <a:t>Continuous </a:t>
            </a:r>
            <a:r>
              <a:rPr lang="en-US" altLang="ko-KR" dirty="0" smtClean="0"/>
              <a:t>Authentication)</a:t>
            </a:r>
            <a:r>
              <a:rPr lang="ko-KR" altLang="en-US" dirty="0" smtClean="0"/>
              <a:t>을 </a:t>
            </a:r>
            <a:r>
              <a:rPr lang="ko-KR" altLang="en-US" dirty="0" smtClean="0"/>
              <a:t>하도록 </a:t>
            </a:r>
            <a:r>
              <a:rPr lang="ko-KR" altLang="en-US" dirty="0" smtClean="0"/>
              <a:t>요구할 수</a:t>
            </a:r>
            <a:r>
              <a:rPr lang="ko-KR" altLang="en-US" dirty="0" smtClean="0"/>
              <a:t>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541" y="2772199"/>
            <a:ext cx="3928864" cy="250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22336" y="5306541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10-8]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커버로스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방화벽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방화벽의 개념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네트워크에서 말하는 방화벽은 보안을 높이기 위한 가장 일차적인 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신뢰하지 않는 외부 네트워크와 신뢰하는 내부 네트워크 사이를 지나는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미리 정한 규칙에 따라 </a:t>
            </a:r>
            <a:r>
              <a:rPr lang="ko-KR" altLang="en-US" dirty="0" err="1" smtClean="0"/>
              <a:t>차단하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거나 보내주는 기능을 하는 하드웨어나 소프트웨어</a:t>
            </a:r>
          </a:p>
          <a:p>
            <a:pPr lvl="1"/>
            <a:r>
              <a:rPr lang="ko-KR" altLang="en-US" dirty="0" smtClean="0"/>
              <a:t>보안에서 방화벽은 가장 기본적인 솔루션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신뢰하지 않는 외부의 무차별적 공격으로부터 내부를 보호한다는 점에서 불길을 막는 방화벽과 비슷한 의미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282" y="3045718"/>
            <a:ext cx="6038006" cy="300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8320" y="623731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10-9]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방화벽의 개념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방화벽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34980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방화벽의 주요 기능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b="1" dirty="0" smtClean="0">
                <a:latin typeface="+mn-ea"/>
              </a:rPr>
              <a:t>접근 제어</a:t>
            </a:r>
            <a:endParaRPr lang="en-US" altLang="ko-KR" b="1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관리자는 방화벽에 통과시킬 접근과 그렇지 않은 접근을 명시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구현 방법에 따라 </a:t>
            </a:r>
            <a:r>
              <a:rPr lang="ko-KR" altLang="en-US" dirty="0" err="1" smtClean="0">
                <a:latin typeface="+mn-ea"/>
              </a:rPr>
              <a:t>패킷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필터링</a:t>
            </a:r>
            <a:r>
              <a:rPr lang="en-US" altLang="ko-KR" dirty="0" smtClean="0">
                <a:latin typeface="+mn-ea"/>
              </a:rPr>
              <a:t>(Packet Filtering)</a:t>
            </a:r>
            <a:r>
              <a:rPr lang="ko-KR" altLang="en-US" dirty="0" smtClean="0">
                <a:latin typeface="+mn-ea"/>
              </a:rPr>
              <a:t>방식과 </a:t>
            </a:r>
            <a:r>
              <a:rPr lang="ko-KR" altLang="en-US" dirty="0" err="1" smtClean="0">
                <a:latin typeface="+mn-ea"/>
              </a:rPr>
              <a:t>프록시</a:t>
            </a:r>
            <a:r>
              <a:rPr lang="en-US" altLang="ko-KR" dirty="0" smtClean="0">
                <a:latin typeface="+mn-ea"/>
              </a:rPr>
              <a:t>(Proxy) </a:t>
            </a:r>
            <a:r>
              <a:rPr lang="ko-KR" altLang="en-US" dirty="0" smtClean="0">
                <a:latin typeface="+mn-ea"/>
              </a:rPr>
              <a:t>방식으로 나뉨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방화벽의 가장 기본적인 기능인 접근 제어는 </a:t>
            </a:r>
            <a:r>
              <a:rPr lang="ko-KR" altLang="en-US" dirty="0" err="1" smtClean="0">
                <a:latin typeface="+mn-ea"/>
              </a:rPr>
              <a:t>룰셋</a:t>
            </a:r>
            <a:r>
              <a:rPr lang="en-US" altLang="ko-KR" dirty="0" smtClean="0">
                <a:latin typeface="+mn-ea"/>
              </a:rPr>
              <a:t>(Rule Set)</a:t>
            </a:r>
            <a:r>
              <a:rPr lang="ko-KR" altLang="en-US" dirty="0" smtClean="0">
                <a:latin typeface="+mn-ea"/>
              </a:rPr>
              <a:t>을 통해서 수행됨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3">
              <a:spcBef>
                <a:spcPts val="288"/>
              </a:spcBef>
            </a:pPr>
            <a:r>
              <a:rPr lang="ko-KR" altLang="en-US" dirty="0" err="1" smtClean="0">
                <a:latin typeface="+mn-ea"/>
              </a:rPr>
              <a:t>룰셋은</a:t>
            </a:r>
            <a:r>
              <a:rPr lang="ko-KR" altLang="en-US" dirty="0" smtClean="0">
                <a:latin typeface="+mn-ea"/>
              </a:rPr>
              <a:t> 방화벽을 기준으로 보호하고자 하는 네트워크의 외부와 내부에 존재하는 시스템들의 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와 포트 단위로 이루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err="1" smtClean="0">
                <a:latin typeface="+mn-ea"/>
              </a:rPr>
              <a:t>어짐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3">
              <a:spcBef>
                <a:spcPts val="288"/>
              </a:spcBef>
              <a:buNone/>
            </a:pP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첫 번째 룰 셋 </a:t>
            </a:r>
            <a:r>
              <a:rPr lang="en-US" altLang="ko-KR" dirty="0" smtClean="0">
                <a:latin typeface="+mn-ea"/>
              </a:rPr>
              <a:t>:</a:t>
            </a:r>
            <a:r>
              <a:rPr lang="ko-KR" altLang="en-US" dirty="0" smtClean="0">
                <a:latin typeface="+mn-ea"/>
              </a:rPr>
              <a:t> 외부</a:t>
            </a:r>
            <a:r>
              <a:rPr lang="en-US" altLang="ko-KR" dirty="0" smtClean="0">
                <a:latin typeface="+mn-ea"/>
              </a:rPr>
              <a:t>(External)</a:t>
            </a:r>
            <a:r>
              <a:rPr lang="ko-KR" altLang="en-US" dirty="0" smtClean="0">
                <a:latin typeface="+mn-ea"/>
              </a:rPr>
              <a:t>에서 접근하는 모든 시스템에게 내부의 </a:t>
            </a:r>
            <a:r>
              <a:rPr lang="en-US" altLang="ko-KR" dirty="0" smtClean="0">
                <a:latin typeface="+mn-ea"/>
              </a:rPr>
              <a:t>192.168.100.100 </a:t>
            </a:r>
            <a:r>
              <a:rPr lang="ko-KR" altLang="en-US" dirty="0" smtClean="0">
                <a:latin typeface="+mn-ea"/>
              </a:rPr>
              <a:t>시스템의 </a:t>
            </a:r>
            <a:r>
              <a:rPr lang="en-US" altLang="ko-KR" dirty="0" smtClean="0">
                <a:latin typeface="+mn-ea"/>
              </a:rPr>
              <a:t>80</a:t>
            </a:r>
            <a:r>
              <a:rPr lang="ko-KR" altLang="en-US" dirty="0" smtClean="0">
                <a:latin typeface="+mn-ea"/>
              </a:rPr>
              <a:t>번 포트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에 대한 접근을 허용</a:t>
            </a:r>
            <a:r>
              <a:rPr lang="en-US" altLang="ko-KR" dirty="0" smtClean="0">
                <a:latin typeface="+mn-ea"/>
              </a:rPr>
              <a:t>(Allow)</a:t>
            </a:r>
          </a:p>
          <a:p>
            <a:pPr lvl="3">
              <a:buFont typeface="Wingdings" pitchFamily="2" charset="2"/>
              <a:buChar char=""/>
            </a:pPr>
            <a:r>
              <a:rPr lang="ko-KR" altLang="en-US" dirty="0" smtClean="0"/>
              <a:t>허용할 서비스를 확인</a:t>
            </a:r>
            <a:endParaRPr lang="en-US" altLang="ko-KR" dirty="0" smtClean="0"/>
          </a:p>
          <a:p>
            <a:pPr lvl="3">
              <a:buFont typeface="Wingdings" pitchFamily="2" charset="2"/>
              <a:buChar char=""/>
            </a:pPr>
            <a:r>
              <a:rPr lang="ko-KR" altLang="en-US" dirty="0" smtClean="0"/>
              <a:t>제공하고자 하는 서비스가 보안상 문제점이 </a:t>
            </a:r>
            <a:r>
              <a:rPr lang="ko-KR" altLang="en-US" dirty="0" err="1" smtClean="0"/>
              <a:t>없는지와</a:t>
            </a:r>
            <a:r>
              <a:rPr lang="ko-KR" altLang="en-US" dirty="0" smtClean="0"/>
              <a:t> 허용이 타당한지를 검토</a:t>
            </a:r>
            <a:endParaRPr lang="en-US" altLang="ko-KR" dirty="0" smtClean="0"/>
          </a:p>
          <a:p>
            <a:pPr lvl="3">
              <a:buFont typeface="Wingdings" pitchFamily="2" charset="2"/>
              <a:buChar char=""/>
            </a:pPr>
            <a:r>
              <a:rPr lang="ko-KR" altLang="en-US" dirty="0" smtClean="0"/>
              <a:t>서비스가 이루어지는 형태를 확인하고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어떤 룰</a:t>
            </a:r>
            <a:r>
              <a:rPr lang="en-US" altLang="ko-KR" dirty="0" smtClean="0"/>
              <a:t>(Rule)</a:t>
            </a:r>
            <a:r>
              <a:rPr lang="ko-KR" altLang="en-US" dirty="0" smtClean="0"/>
              <a:t>을 적용할지 구체적으로 결정</a:t>
            </a:r>
            <a:endParaRPr lang="en-US" altLang="ko-KR" dirty="0" smtClean="0"/>
          </a:p>
          <a:p>
            <a:pPr lvl="3">
              <a:buFont typeface="Wingdings" pitchFamily="2" charset="2"/>
              <a:buChar char=""/>
            </a:pPr>
            <a:r>
              <a:rPr lang="ko-KR" altLang="en-US" dirty="0" smtClean="0"/>
              <a:t>방화벽에 실제로 적용하고 적용된 룰을 검사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두 번째 </a:t>
            </a:r>
            <a:r>
              <a:rPr lang="ko-KR" altLang="en-US" dirty="0" err="1" smtClean="0">
                <a:latin typeface="+mn-ea"/>
              </a:rPr>
              <a:t>룰셋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smtClean="0">
                <a:latin typeface="+mn-ea"/>
              </a:rPr>
              <a:t>‘명백히 허용하지 않은 서비스에 대한 거부’</a:t>
            </a:r>
            <a:r>
              <a:rPr lang="ko-KR" altLang="en-US" dirty="0" err="1" smtClean="0">
                <a:latin typeface="+mn-ea"/>
              </a:rPr>
              <a:t>를</a:t>
            </a:r>
            <a:r>
              <a:rPr lang="ko-KR" altLang="en-US" dirty="0" smtClean="0">
                <a:latin typeface="+mn-ea"/>
              </a:rPr>
              <a:t> 적용하기 위한 것으로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룰셋을</a:t>
            </a:r>
            <a:r>
              <a:rPr lang="ko-KR" altLang="en-US" dirty="0" smtClean="0">
                <a:latin typeface="+mn-ea"/>
              </a:rPr>
              <a:t> 통해 명시적으로 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허용하지 않으면 모두 차단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1"/>
            <a:endParaRPr lang="en-US" altLang="ko-KR" dirty="0" smtClean="0"/>
          </a:p>
          <a:p>
            <a:pPr lvl="3"/>
            <a:endParaRPr lang="en-US" altLang="ko-KR" dirty="0" smtClean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250755" y="3352633"/>
          <a:ext cx="7353693" cy="117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095"/>
                <a:gridCol w="1227095"/>
                <a:gridCol w="1227095"/>
                <a:gridCol w="1224136"/>
                <a:gridCol w="1224136"/>
                <a:gridCol w="1224136"/>
              </a:tblGrid>
              <a:tr h="205737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번호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외부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(From)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내부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(To)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73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IP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주소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포트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IP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주소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포트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External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Any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192.168.100.100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Allow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Any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Any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Any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Any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deny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9980" y="305829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방화벽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룰셋의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예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방화벽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80920" cy="5400600"/>
          </a:xfrm>
        </p:spPr>
        <p:txBody>
          <a:bodyPr/>
          <a:lstStyle/>
          <a:p>
            <a:r>
              <a:rPr lang="ko-KR" altLang="en-US" dirty="0" smtClean="0"/>
              <a:t>방화벽의 주요 기능</a:t>
            </a:r>
            <a:endParaRPr lang="en-US" altLang="ko-KR" dirty="0" smtClean="0"/>
          </a:p>
          <a:p>
            <a:pPr lvl="1"/>
            <a:r>
              <a:rPr lang="ko-KR" altLang="en-US" b="1" dirty="0" err="1" smtClean="0"/>
              <a:t>로깅과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감사 추적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방화벽은 </a:t>
            </a:r>
            <a:r>
              <a:rPr lang="ko-KR" altLang="en-US" dirty="0" err="1" smtClean="0"/>
              <a:t>룰셋</a:t>
            </a:r>
            <a:r>
              <a:rPr lang="ko-KR" altLang="en-US" dirty="0" smtClean="0"/>
              <a:t> 설정과 변경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관리자의 접근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네트워크 </a:t>
            </a:r>
            <a:r>
              <a:rPr lang="ko-KR" altLang="en-US" dirty="0" err="1" smtClean="0"/>
              <a:t>트래픽의</a:t>
            </a:r>
            <a:r>
              <a:rPr lang="ko-KR" altLang="en-US" dirty="0" smtClean="0"/>
              <a:t> 허용 또는 차단과 관련한 사항을 로그로 남김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1"/>
            <a:r>
              <a:rPr lang="ko-KR" altLang="en-US" b="1" dirty="0" smtClean="0"/>
              <a:t>인증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방화벽은 메시지 인증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사용자 인증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클라이언트 인증과 같은 방법을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메시지 인증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VPN(Virtual </a:t>
            </a:r>
            <a:r>
              <a:rPr lang="en-US" altLang="ko-KR" dirty="0" smtClean="0"/>
              <a:t>Private Network)</a:t>
            </a:r>
            <a:r>
              <a:rPr lang="ko-KR" altLang="en-US" dirty="0" smtClean="0"/>
              <a:t>과 같은 신뢰할 수 있는 통신선을 통해 전송되는 메시지의 신뢰성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을 보장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사용자 인증 </a:t>
            </a:r>
            <a:r>
              <a:rPr lang="en-US" altLang="ko-KR" dirty="0" smtClean="0"/>
              <a:t>:</a:t>
            </a:r>
            <a:r>
              <a:rPr lang="ko-KR" altLang="en-US" dirty="0" smtClean="0"/>
              <a:t> 패스워드를 통한 단순한 인증부터 </a:t>
            </a:r>
            <a:r>
              <a:rPr lang="en-US" altLang="ko-KR" dirty="0" smtClean="0"/>
              <a:t>OTP(One Time Password), </a:t>
            </a:r>
            <a:r>
              <a:rPr lang="ko-KR" altLang="en-US" dirty="0" smtClean="0"/>
              <a:t>토큰 기반</a:t>
            </a:r>
            <a:r>
              <a:rPr lang="en-US" altLang="ko-KR" dirty="0" smtClean="0"/>
              <a:t>(Token Base) </a:t>
            </a:r>
            <a:r>
              <a:rPr lang="ko-KR" altLang="en-US" dirty="0" smtClean="0"/>
              <a:t>인증 등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높은 수준의 인증까지 가능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클라이언트 인증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사용자처럼 특수한 경우에 접속을 요구하는 호스트 자체를 정당한 접속 호스트인지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확인하는 방법</a:t>
            </a: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1"/>
            <a:r>
              <a:rPr lang="ko-KR" altLang="en-US" b="1" dirty="0" smtClean="0"/>
              <a:t>데이터의 암호화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한 방화벽에서 다른 방화벽으로 데이터를 암호화해서 보내는 것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보통 </a:t>
            </a:r>
            <a:r>
              <a:rPr lang="en-US" altLang="ko-KR" dirty="0" smtClean="0"/>
              <a:t>VPN</a:t>
            </a:r>
            <a:r>
              <a:rPr lang="ko-KR" altLang="en-US" dirty="0" smtClean="0"/>
              <a:t>의 기능을 이용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침입 탐지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침입 탐지 시스템의 개념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침입 탐지 시스템</a:t>
            </a:r>
            <a:r>
              <a:rPr lang="en-US" altLang="ko-KR" dirty="0" smtClean="0"/>
              <a:t>(IDS</a:t>
            </a:r>
            <a:r>
              <a:rPr lang="en-US" altLang="ko-KR" dirty="0" smtClean="0"/>
              <a:t>: Intrusion </a:t>
            </a:r>
            <a:r>
              <a:rPr lang="en-US" altLang="ko-KR" dirty="0" smtClean="0"/>
              <a:t>Detection System)</a:t>
            </a:r>
            <a:r>
              <a:rPr lang="ko-KR" altLang="en-US" dirty="0" smtClean="0"/>
              <a:t>은 네트워크에서 백신과 유사한 역할을 하는 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네트워크를 통한 공격을 탐지하기 위한 장비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침입 탐지 시스템은 설치 위치와 목적에 따라 두 가지로 나뉨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호스트 기반의 침입 탐지 시스템</a:t>
            </a:r>
            <a:r>
              <a:rPr lang="en-US" altLang="ko-KR" dirty="0" smtClean="0"/>
              <a:t>(HIDS</a:t>
            </a:r>
            <a:r>
              <a:rPr lang="en-US" altLang="ko-KR" dirty="0" smtClean="0"/>
              <a:t>: Host-Based </a:t>
            </a:r>
            <a:r>
              <a:rPr lang="en-US" altLang="ko-KR" dirty="0" smtClean="0"/>
              <a:t>Intrusion Detection System)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네트워크 기반의 침입 탐지 시스템</a:t>
            </a:r>
            <a:r>
              <a:rPr lang="en-US" altLang="ko-KR" dirty="0" smtClean="0"/>
              <a:t>(NIDS</a:t>
            </a:r>
            <a:r>
              <a:rPr lang="en-US" altLang="ko-KR" dirty="0" smtClean="0"/>
              <a:t>: Network-Based </a:t>
            </a:r>
            <a:r>
              <a:rPr lang="en-US" altLang="ko-KR" dirty="0" smtClean="0"/>
              <a:t>Intrusion Detection System)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232" y="2204864"/>
            <a:ext cx="6361087" cy="2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8320" y="522920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10-10]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침입 탐지 시스템의 개념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침입 탐지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침입 탐지 시스템의 주요 기능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b="1" dirty="0" smtClean="0"/>
              <a:t>데이터의 수집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en-US" altLang="ko-KR" b="1" dirty="0" smtClean="0"/>
              <a:t>HIDS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윈도우나 유닉스 등의 운영체제에 부가적으로 설치되어 운용되거나 일반 클라이언트에 설치</a:t>
            </a:r>
            <a:endParaRPr lang="en-US" altLang="ko-KR" dirty="0" smtClean="0"/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운영체제에 설정된 사용자 계정에 따라 어떤 사용자가 어떤 접근을 시도하고 어떤 작업을 했는지에 대한 기록을 남</a:t>
            </a:r>
            <a:endParaRPr lang="en-US" altLang="ko-KR" dirty="0" smtClean="0"/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기고 추적</a:t>
            </a:r>
            <a:r>
              <a:rPr lang="en-US" altLang="ko-KR" dirty="0" smtClean="0"/>
              <a:t>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네트워크에 대한 침입탐지는 불가능하며 스스로가 공격 대상이 될 때만 침입을 탐지할 수 있음</a:t>
            </a:r>
            <a:r>
              <a:rPr lang="en-US" altLang="ko-KR" dirty="0" smtClean="0"/>
              <a:t>. </a:t>
            </a:r>
          </a:p>
          <a:p>
            <a:pPr lvl="2">
              <a:spcBef>
                <a:spcPts val="288"/>
              </a:spcBef>
            </a:pPr>
            <a:r>
              <a:rPr lang="en-US" altLang="ko-KR" b="1" dirty="0" smtClean="0"/>
              <a:t>NIDS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네트워크에서 하나의 독립된 시스템으로 운용</a:t>
            </a:r>
            <a:r>
              <a:rPr lang="en-US" altLang="ko-KR" dirty="0" smtClean="0"/>
              <a:t>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감사와 </a:t>
            </a:r>
            <a:r>
              <a:rPr lang="ko-KR" altLang="en-US" dirty="0" err="1" smtClean="0"/>
              <a:t>로깅을</a:t>
            </a:r>
            <a:r>
              <a:rPr lang="ko-KR" altLang="en-US" dirty="0" smtClean="0"/>
              <a:t> 할 때 네트워크 자원이 손실되거나 데이터가 변조되지 않음</a:t>
            </a:r>
            <a:r>
              <a:rPr lang="en-US" altLang="ko-KR" dirty="0" smtClean="0"/>
              <a:t>. </a:t>
            </a:r>
          </a:p>
          <a:p>
            <a:pPr lvl="3">
              <a:spcBef>
                <a:spcPts val="288"/>
              </a:spcBef>
            </a:pPr>
            <a:r>
              <a:rPr lang="en-US" altLang="ko-KR" dirty="0" smtClean="0"/>
              <a:t>HIDS</a:t>
            </a:r>
            <a:r>
              <a:rPr lang="ko-KR" altLang="en-US" dirty="0" smtClean="0"/>
              <a:t>로는 할 수 없는 네트워크 전반에 대한 감시를 할 수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감시 영역이 상대적으로 매우 큼</a:t>
            </a:r>
            <a:r>
              <a:rPr lang="en-US" altLang="ko-KR" dirty="0" smtClean="0"/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b="1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b="1" dirty="0" smtClean="0"/>
              <a:t>데이터의 </a:t>
            </a:r>
            <a:r>
              <a:rPr lang="ko-KR" altLang="en-US" b="1" dirty="0" err="1" smtClean="0"/>
              <a:t>필터링과</a:t>
            </a:r>
            <a:r>
              <a:rPr lang="ko-KR" altLang="en-US" b="1" dirty="0" smtClean="0"/>
              <a:t> 축약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“보지 않을 거면 모으지도 말라”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매우 방대한 데이터는 감시자를 지치게 하여 효과적인 대응을 막음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따라서 침입탐지 시스템은 데이터의 효과적인 </a:t>
            </a:r>
            <a:r>
              <a:rPr lang="ko-KR" altLang="en-US" dirty="0" err="1" smtClean="0">
                <a:latin typeface="+mn-ea"/>
              </a:rPr>
              <a:t>필터링과</a:t>
            </a:r>
            <a:r>
              <a:rPr lang="ko-KR" altLang="en-US" dirty="0" smtClean="0">
                <a:latin typeface="+mn-ea"/>
              </a:rPr>
              <a:t> 축약이 꼭 필요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공격 의지를 가졌다고 생각되는 숫자만큼을 </a:t>
            </a:r>
            <a:r>
              <a:rPr lang="en-US" altLang="ko-KR" dirty="0" smtClean="0">
                <a:latin typeface="+mn-ea"/>
              </a:rPr>
              <a:t>Clipping Level</a:t>
            </a:r>
            <a:r>
              <a:rPr lang="ko-KR" altLang="en-US" dirty="0" smtClean="0">
                <a:latin typeface="+mn-ea"/>
              </a:rPr>
              <a:t>로 설정</a:t>
            </a:r>
            <a:endParaRPr lang="en-US" altLang="ko-KR" dirty="0" smtClean="0">
              <a:latin typeface="+mn-ea"/>
            </a:endParaRP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침입 탐지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/>
          <a:p>
            <a:r>
              <a:rPr lang="ko-KR" altLang="en-US" b="1" dirty="0" smtClean="0"/>
              <a:t>침입 탐지의 방법론</a:t>
            </a:r>
            <a:endParaRPr lang="en-US" altLang="ko-KR" b="1" dirty="0" smtClean="0"/>
          </a:p>
          <a:p>
            <a:pPr lvl="1">
              <a:spcBef>
                <a:spcPts val="288"/>
              </a:spcBef>
            </a:pPr>
            <a:r>
              <a:rPr lang="ko-KR" altLang="en-US" b="1" dirty="0" smtClean="0"/>
              <a:t>오용 탐지 기법</a:t>
            </a:r>
            <a:r>
              <a:rPr lang="en-US" altLang="ko-KR" b="1" dirty="0" smtClean="0"/>
              <a:t>(Signature Base</a:t>
            </a:r>
            <a:r>
              <a:rPr lang="ko-KR" altLang="en-US" b="1" dirty="0" smtClean="0"/>
              <a:t>나 </a:t>
            </a:r>
            <a:r>
              <a:rPr lang="en-US" altLang="ko-KR" b="1" dirty="0" smtClean="0"/>
              <a:t>Knowledge Base)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이미 발견되고 정립된 공격 패턴을 미리 입력해두었다가 이에 해당하는 패턴이 탐지되면 알려주는 것</a:t>
            </a:r>
            <a:endParaRPr lang="en-US" altLang="ko-KR" dirty="0" smtClean="0"/>
          </a:p>
          <a:p>
            <a:pPr lvl="3">
              <a:spcBef>
                <a:spcPts val="288"/>
              </a:spcBef>
            </a:pPr>
            <a:r>
              <a:rPr lang="ko-KR" altLang="en-US" dirty="0" err="1" smtClean="0"/>
              <a:t>오판률이</a:t>
            </a:r>
            <a:r>
              <a:rPr lang="ko-KR" altLang="en-US" dirty="0" smtClean="0"/>
              <a:t> 낮고 효율적</a:t>
            </a:r>
            <a:r>
              <a:rPr lang="en-US" altLang="ko-KR" dirty="0" smtClean="0"/>
              <a:t>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알려진 공격 이외에는 탐지할 수 없고 대량의 데이터를 분석하는 데는 부적합하며 공격을 어떤 순서로 실시</a:t>
            </a:r>
            <a:endParaRPr lang="en-US" altLang="ko-KR" dirty="0" smtClean="0"/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했는지에 대한 정보를 얻기가 힘듦</a:t>
            </a:r>
            <a:r>
              <a:rPr lang="en-US" altLang="ko-KR" dirty="0" smtClean="0"/>
              <a:t>.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전문가 시스템</a:t>
            </a:r>
            <a:r>
              <a:rPr lang="en-US" altLang="ko-KR" dirty="0" smtClean="0"/>
              <a:t>(Expert System)</a:t>
            </a:r>
            <a:r>
              <a:rPr lang="ko-KR" altLang="en-US" dirty="0" smtClean="0"/>
              <a:t>을 이용한 침입탐지 시스템도 이를 기반으로 함</a:t>
            </a:r>
            <a:r>
              <a:rPr lang="en-US" altLang="ko-KR" dirty="0" smtClean="0"/>
              <a:t>.</a:t>
            </a:r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1">
              <a:spcBef>
                <a:spcPts val="288"/>
              </a:spcBef>
            </a:pPr>
            <a:r>
              <a:rPr lang="ko-KR" altLang="en-US" b="1" dirty="0" smtClean="0"/>
              <a:t>상태 전이</a:t>
            </a:r>
            <a:r>
              <a:rPr lang="en-US" altLang="ko-KR" b="1" dirty="0" smtClean="0"/>
              <a:t>(State Transition) </a:t>
            </a:r>
            <a:r>
              <a:rPr lang="ko-KR" altLang="en-US" b="1" dirty="0" smtClean="0"/>
              <a:t>기법</a:t>
            </a:r>
            <a:endParaRPr lang="en-US" altLang="ko-KR" b="1" dirty="0" smtClean="0"/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/>
              <a:t>각각의 공격 상황에 대한 시나리오를 작성해두고 각각의 상태에 따른 공격을 분석</a:t>
            </a:r>
            <a:r>
              <a:rPr lang="en-US" altLang="ko-KR" dirty="0" smtClean="0"/>
              <a:t>. 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/>
              <a:t>결과가 매우 직관적이나 세밀한 시나리오를 만드는 것이 매우 어려움</a:t>
            </a:r>
            <a:r>
              <a:rPr lang="en-US" altLang="ko-KR" dirty="0" smtClean="0"/>
              <a:t>.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/>
              <a:t>추론 엔진이 들어가기 때문에 시스템에 부하를 줄 수 있음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971550" y="1844675"/>
            <a:ext cx="7056438" cy="4105275"/>
          </a:xfrm>
        </p:spPr>
        <p:txBody>
          <a:bodyPr/>
          <a:lstStyle/>
          <a:p>
            <a:r>
              <a:rPr lang="ko-KR" altLang="en-US" dirty="0" smtClean="0"/>
              <a:t>인증 시스템</a:t>
            </a:r>
            <a:endParaRPr lang="en-US" altLang="ko-KR" dirty="0" smtClean="0"/>
          </a:p>
          <a:p>
            <a:r>
              <a:rPr lang="ko-KR" altLang="en-US" dirty="0" smtClean="0"/>
              <a:t>방화벽</a:t>
            </a:r>
            <a:endParaRPr lang="en-US" altLang="ko-KR" dirty="0" smtClean="0"/>
          </a:p>
          <a:p>
            <a:r>
              <a:rPr lang="ko-KR" altLang="en-US" dirty="0" smtClean="0"/>
              <a:t>침입 탐지 시스템</a:t>
            </a:r>
            <a:endParaRPr lang="en-US" altLang="ko-KR" dirty="0" smtClean="0"/>
          </a:p>
          <a:p>
            <a:r>
              <a:rPr lang="ko-KR" altLang="en-US" dirty="0" smtClean="0"/>
              <a:t>침입 방지 시스템</a:t>
            </a:r>
            <a:endParaRPr lang="en-US" altLang="ko-KR" dirty="0" smtClean="0"/>
          </a:p>
          <a:p>
            <a:r>
              <a:rPr lang="en-US" altLang="ko-KR" dirty="0" smtClean="0"/>
              <a:t>VPN</a:t>
            </a:r>
          </a:p>
          <a:p>
            <a:r>
              <a:rPr lang="ko-KR" altLang="en-US" dirty="0" smtClean="0"/>
              <a:t>출입 통제 및 모니터링 장비</a:t>
            </a:r>
            <a:endParaRPr lang="en-US" altLang="ko-KR" dirty="0" smtClean="0"/>
          </a:p>
          <a:p>
            <a:r>
              <a:rPr lang="ko-KR" altLang="en-US" dirty="0" smtClean="0"/>
              <a:t>기타 보안 솔루션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침입 탐지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84945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침입 </a:t>
            </a:r>
            <a:r>
              <a:rPr lang="ko-KR" altLang="en-US" dirty="0" smtClean="0"/>
              <a:t>탐지의 방법론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pPr lvl="1">
              <a:spcBef>
                <a:spcPts val="288"/>
              </a:spcBef>
            </a:pPr>
            <a:r>
              <a:rPr lang="ko-KR" altLang="en-US" b="1" dirty="0" smtClean="0"/>
              <a:t>이상 탐지 기법 </a:t>
            </a:r>
            <a:r>
              <a:rPr lang="en-US" altLang="ko-KR" b="1" dirty="0" smtClean="0"/>
              <a:t>(Behavior Detection </a:t>
            </a:r>
            <a:r>
              <a:rPr lang="ko-KR" altLang="en-US" b="1" dirty="0" smtClean="0"/>
              <a:t>또는 </a:t>
            </a:r>
            <a:r>
              <a:rPr lang="en-US" altLang="ko-KR" b="1" dirty="0" smtClean="0"/>
              <a:t>Statistical Detection) 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/>
              <a:t>정상적이고 평균적인 상태를 기준으로 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이에 상대적으로 급격한 변화를 일으키거나 확률이 낮은 일이 </a:t>
            </a:r>
            <a:r>
              <a:rPr lang="ko-KR" altLang="en-US" dirty="0" err="1" smtClean="0"/>
              <a:t>발생하</a:t>
            </a:r>
            <a:endParaRPr lang="en-US" altLang="ko-KR" dirty="0" smtClean="0"/>
          </a:p>
          <a:p>
            <a:pPr lvl="3">
              <a:spcBef>
                <a:spcPts val="288"/>
              </a:spcBef>
              <a:buNone/>
              <a:tabLst>
                <a:tab pos="804863" algn="l"/>
              </a:tabLst>
            </a:pPr>
            <a:r>
              <a:rPr lang="en-US" altLang="ko-KR" dirty="0" smtClean="0"/>
              <a:t>	</a:t>
            </a:r>
            <a:r>
              <a:rPr lang="ko-KR" altLang="en-US" dirty="0" smtClean="0"/>
              <a:t>면 침입탐지를 알림</a:t>
            </a:r>
            <a:r>
              <a:rPr lang="en-US" altLang="ko-KR" dirty="0" smtClean="0"/>
              <a:t>.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/>
              <a:t>이상 탐지 기법으로는 정량적인 분석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통계적인 분석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비특성</a:t>
            </a:r>
            <a:r>
              <a:rPr lang="ko-KR" altLang="en-US" dirty="0" smtClean="0"/>
              <a:t> 통계 분석 등이 있음</a:t>
            </a:r>
            <a:r>
              <a:rPr lang="en-US" altLang="ko-KR" dirty="0" smtClean="0"/>
              <a:t>. 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/>
              <a:t>이상 탐지 기법 중에서 특이할 만한 것은 인공지능과 면역 시스템</a:t>
            </a:r>
            <a:endParaRPr lang="en-US" altLang="ko-KR" dirty="0" smtClean="0"/>
          </a:p>
          <a:p>
            <a:pPr lvl="4">
              <a:spcBef>
                <a:spcPts val="288"/>
              </a:spcBef>
              <a:spcAft>
                <a:spcPts val="300"/>
              </a:spcAft>
              <a:tabLst>
                <a:tab pos="804863" algn="l"/>
              </a:tabLst>
            </a:pPr>
            <a:r>
              <a:rPr lang="ko-KR" altLang="en-US" dirty="0" smtClean="0"/>
              <a:t>인공지능 침입탐지 시스템은 공격에 대해 스스로 판단을 하고 이에 대한 결정을 내려 알려줌</a:t>
            </a:r>
            <a:r>
              <a:rPr lang="en-US" altLang="ko-KR" dirty="0" smtClean="0"/>
              <a:t>. </a:t>
            </a:r>
          </a:p>
          <a:p>
            <a:pPr lvl="4">
              <a:spcBef>
                <a:spcPts val="288"/>
              </a:spcBef>
              <a:spcAft>
                <a:spcPts val="300"/>
              </a:spcAft>
              <a:tabLst>
                <a:tab pos="804863" algn="l"/>
              </a:tabLst>
            </a:pPr>
            <a:r>
              <a:rPr lang="ko-KR" altLang="en-US" dirty="0" smtClean="0"/>
              <a:t>하지만 그 판단의 근거가 확실하지 않고 </a:t>
            </a:r>
            <a:r>
              <a:rPr lang="ko-KR" altLang="en-US" dirty="0" err="1" smtClean="0"/>
              <a:t>오판률</a:t>
            </a:r>
            <a:r>
              <a:rPr lang="ko-KR" altLang="en-US" dirty="0" smtClean="0"/>
              <a:t> 역시 높음</a:t>
            </a:r>
            <a:r>
              <a:rPr lang="en-US" altLang="ko-KR" dirty="0" smtClean="0"/>
              <a:t>. 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/>
              <a:t>면역 시스템은 새로운 공격을 당하면 그에 대해 스스로 학습해 그 공격이 다시 일어날 때 이에 대응</a:t>
            </a:r>
            <a:r>
              <a:rPr lang="en-US" altLang="ko-KR" dirty="0" smtClean="0"/>
              <a:t>. </a:t>
            </a:r>
          </a:p>
          <a:p>
            <a:pPr lvl="4">
              <a:spcBef>
                <a:spcPts val="288"/>
              </a:spcBef>
              <a:spcAft>
                <a:spcPts val="300"/>
              </a:spcAft>
              <a:tabLst>
                <a:tab pos="804863" algn="l"/>
              </a:tabLst>
            </a:pPr>
            <a:r>
              <a:rPr lang="ko-KR" altLang="en-US" dirty="0" smtClean="0"/>
              <a:t>재설치를 하면 최초 상태로 돌아가는 큰 단점이 있음</a:t>
            </a:r>
            <a:r>
              <a:rPr lang="en-US" altLang="ko-KR" dirty="0" smtClean="0"/>
              <a:t>. 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/>
              <a:t>인공지능과 면역 시스템은 아직 많은 상품이 개발 중</a:t>
            </a:r>
            <a:r>
              <a:rPr lang="en-US" altLang="ko-KR" dirty="0" smtClean="0"/>
              <a:t> </a:t>
            </a:r>
          </a:p>
          <a:p>
            <a:pPr lvl="4">
              <a:spcBef>
                <a:spcPts val="288"/>
              </a:spcBef>
              <a:spcAft>
                <a:spcPts val="300"/>
              </a:spcAft>
              <a:tabLst>
                <a:tab pos="804863" algn="l"/>
              </a:tabLst>
            </a:pPr>
            <a:r>
              <a:rPr lang="ko-KR" altLang="en-US" dirty="0" smtClean="0"/>
              <a:t>일부 상품이 나와 있으나 다른 침입탐지 시스템과 공존하는 형태로만 운용되고 있음</a:t>
            </a:r>
            <a:r>
              <a:rPr lang="en-US" altLang="ko-KR" dirty="0" smtClean="0"/>
              <a:t>.</a:t>
            </a:r>
          </a:p>
          <a:p>
            <a:pPr lvl="4">
              <a:spcBef>
                <a:spcPts val="288"/>
              </a:spcBef>
              <a:tabLst>
                <a:tab pos="804863" algn="l"/>
              </a:tabLst>
            </a:pPr>
            <a:endParaRPr lang="en-US" altLang="ko-KR" dirty="0" smtClean="0"/>
          </a:p>
          <a:p>
            <a:pPr>
              <a:spcBef>
                <a:spcPts val="288"/>
              </a:spcBef>
            </a:pPr>
            <a:r>
              <a:rPr lang="ko-KR" altLang="en-US" b="1" dirty="0" smtClean="0"/>
              <a:t>책임 추적성과 대응</a:t>
            </a:r>
            <a:endParaRPr lang="en-US" altLang="ko-KR" b="1" dirty="0" smtClean="0"/>
          </a:p>
          <a:p>
            <a:pPr lvl="1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/>
              <a:t>침입탐지 시스템은 공격을 발견하면 관리자에게 </a:t>
            </a:r>
            <a:r>
              <a:rPr lang="ko-KR" altLang="en-US" dirty="0" err="1" smtClean="0"/>
              <a:t>알람이나</a:t>
            </a:r>
            <a:r>
              <a:rPr lang="ko-KR" altLang="en-US" dirty="0" smtClean="0"/>
              <a:t> 기타 방법으로 알림</a:t>
            </a:r>
            <a:r>
              <a:rPr lang="en-US" altLang="ko-KR" dirty="0" smtClean="0"/>
              <a:t>. </a:t>
            </a:r>
          </a:p>
          <a:p>
            <a:pPr lvl="1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/>
              <a:t>능동적인 대응을 하는 시스템은 침입차단시스템이라고 칭함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침입 탐지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침입 탐지 시스템의 설치 위치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355" y="1796552"/>
            <a:ext cx="5344837" cy="409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9798" y="602128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10-11]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침입 탐지 시스템의 위치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침입 탐지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r>
              <a:rPr lang="ko-KR" altLang="en-US" dirty="0" smtClean="0"/>
              <a:t>침입 탐지 시스템의 설치 위치</a:t>
            </a:r>
            <a:endParaRPr lang="en-US" altLang="ko-KR" dirty="0" smtClean="0"/>
          </a:p>
          <a:p>
            <a:pPr lvl="1">
              <a:buFont typeface="Wingdings" pitchFamily="2" charset="2"/>
              <a:buChar char=""/>
            </a:pPr>
            <a:r>
              <a:rPr lang="ko-KR" altLang="en-US" dirty="0" err="1" smtClean="0"/>
              <a:t>패킷이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라우터로</a:t>
            </a:r>
            <a:r>
              <a:rPr lang="ko-KR" altLang="en-US" dirty="0" smtClean="0"/>
              <a:t> 들어오기 전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네트워크에 실행되는 모든 공격을 탐지할 수 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공격 의도를 가진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미연에 파악할 수 있음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그러나 너무 많은 공격에 대한 데이터를 수집하고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내부 네트워크로 침입한 공격과 그렇지 못한 공격을 구분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하기 어렵기 때문에 공격에 효율적으로 대응하기 어려움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"/>
            </a:pPr>
            <a:r>
              <a:rPr lang="ko-KR" altLang="en-US" dirty="0" err="1" smtClean="0"/>
              <a:t>라우터</a:t>
            </a:r>
            <a:r>
              <a:rPr lang="ko-KR" altLang="en-US" dirty="0" smtClean="0"/>
              <a:t> 뒤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라우터의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필터링을</a:t>
            </a:r>
            <a:r>
              <a:rPr lang="ko-KR" altLang="en-US" dirty="0" smtClean="0"/>
              <a:t> 거친 뒤의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검사</a:t>
            </a:r>
            <a:endParaRPr lang="en-US" altLang="ko-KR" dirty="0" smtClean="0"/>
          </a:p>
          <a:p>
            <a:pPr lvl="2"/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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패킷이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라우터로</a:t>
            </a:r>
            <a:r>
              <a:rPr lang="ko-KR" altLang="en-US" dirty="0" smtClean="0"/>
              <a:t> 들어오기 전보다 더 적은 수의 공격을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더 강력한 의지를 가진 공격자를 탐지할 수 있음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"/>
            </a:pPr>
            <a:r>
              <a:rPr lang="ko-KR" altLang="en-US" dirty="0" smtClean="0"/>
              <a:t>방화벽 뒤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방화벽 뒤에서 탐지되는 공격은 네트워크에 직접 영향을 주므로 탐지되는 공격에 대한 정책과 방화벽과의 연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동성이 가장 중요한 부분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내부에서 외부로 향하는 공격도 탐지할 수 있는 곳이므로 내부의 공격자도 어느 정도 탐지할 수 있음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"/>
            </a:pPr>
            <a:r>
              <a:rPr lang="ko-KR" altLang="en-US" dirty="0" smtClean="0"/>
              <a:t>내부 네트워크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내부의 클라이언트를 신뢰할 수 없어 이들에 의한 내부 네트워크 해킹을 감시하고자 할 때 설치할 수 있는 곳</a:t>
            </a:r>
            <a:endParaRPr lang="en-US" altLang="ko-KR" dirty="0" smtClean="0"/>
          </a:p>
          <a:p>
            <a:pPr lvl="1">
              <a:buFont typeface="Wingdings" pitchFamily="2" charset="2"/>
              <a:buChar char=""/>
            </a:pPr>
            <a:r>
              <a:rPr lang="en-US" altLang="ko-KR" dirty="0" smtClean="0"/>
              <a:t>DMZ </a:t>
            </a:r>
          </a:p>
          <a:p>
            <a:pPr lvl="2"/>
            <a:r>
              <a:rPr lang="en-US" altLang="ko-KR" dirty="0" smtClean="0"/>
              <a:t>DMZ</a:t>
            </a:r>
            <a:r>
              <a:rPr lang="ko-KR" altLang="en-US" dirty="0" smtClean="0"/>
              <a:t>에 침입 탐지 시스템을 설치하는 것은 매우 능력이 뛰어난 외부 공격자와 내부 공격자에 의한 중요 데이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터의 손실이나 서비스의 중단을 막기 위함임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중요 데이터와 자원을 보호하기 위해 침입 탐지 시스템을 별도로 운영하기도 함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침입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방지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침입 방지 시스템의 동작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침입탐지 시스템과 방화벽의 조합으로 생각할 수 있음</a:t>
            </a:r>
            <a:r>
              <a:rPr lang="en-US" altLang="ko-KR" dirty="0" smtClean="0"/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침입탐지 기능을 수행하는 모듈이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하나하나를 검사하여 그 패턴을 분석한 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정상적인 </a:t>
            </a:r>
            <a:r>
              <a:rPr lang="ko-KR" altLang="en-US" dirty="0" err="1" smtClean="0"/>
              <a:t>패킷이</a:t>
            </a:r>
            <a:r>
              <a:rPr lang="ko-KR" altLang="en-US" dirty="0" smtClean="0"/>
              <a:t> 아니면 방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화벽</a:t>
            </a:r>
            <a:r>
              <a:rPr lang="ko-KR" altLang="en-US" dirty="0" smtClean="0"/>
              <a:t> 기능을 가진 모듈로 이를 차단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9"/>
            <a:ext cx="5963623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73413" y="623731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10-12]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침입 방지 시스템의 동작 원리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침입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방지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7899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침입 방지 시스템의 동작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최근에는 침입 방지 시스템에 </a:t>
            </a:r>
            <a:r>
              <a:rPr lang="ko-KR" altLang="en-US" dirty="0" err="1" smtClean="0"/>
              <a:t>가상머신</a:t>
            </a:r>
            <a:r>
              <a:rPr lang="en-US" altLang="ko-KR" dirty="0" smtClean="0"/>
              <a:t>(Virtual Machine)</a:t>
            </a:r>
            <a:r>
              <a:rPr lang="ko-KR" altLang="en-US" dirty="0" smtClean="0"/>
              <a:t>을 이용한 악성코드 탐지라는 개념을 도입하여 적용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가상머신에서</a:t>
            </a:r>
            <a:r>
              <a:rPr lang="ko-KR" altLang="en-US" dirty="0" smtClean="0"/>
              <a:t> 실행된 코드나 </a:t>
            </a:r>
            <a:r>
              <a:rPr lang="ko-KR" altLang="en-US" dirty="0" err="1" smtClean="0"/>
              <a:t>패킷들이</a:t>
            </a:r>
            <a:r>
              <a:rPr lang="ko-KR" altLang="en-US" dirty="0" smtClean="0"/>
              <a:t> 키보드 해킹이나 무차별 네트워크 </a:t>
            </a:r>
            <a:r>
              <a:rPr lang="ko-KR" altLang="en-US" dirty="0" err="1" smtClean="0"/>
              <a:t>트래픽</a:t>
            </a:r>
            <a:r>
              <a:rPr lang="ko-KR" altLang="en-US" dirty="0" smtClean="0"/>
              <a:t> 생성과 같은 악성코드와 유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사한 동작을 보이게 되면 해당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차단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956" y="2492896"/>
            <a:ext cx="6382388" cy="307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46719" y="580526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10-13]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가상머신을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이용한 침입 방지 시스템의 동작 원리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침입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방지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7899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침입 방지 시스템의 설치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침입 방지 시스템은 방화벽 다음에 설치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방화벽이 네트워크의 앞부분에서 불필요한 외부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한 번 걸러주어 침입 방지 시스템이 더 효율적으로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검사할 수 있기 때문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347" y="2494037"/>
            <a:ext cx="5812341" cy="179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22336" y="443711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10-14]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침입 방지 시스템과 방화벽의 구성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VPN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altLang="ko-KR" dirty="0" smtClean="0"/>
              <a:t>VPN</a:t>
            </a:r>
          </a:p>
          <a:p>
            <a:pPr lvl="1"/>
            <a:r>
              <a:rPr lang="en-US" altLang="ko-KR" dirty="0" smtClean="0"/>
              <a:t>VPN(Virtual Private Network)</a:t>
            </a:r>
            <a:r>
              <a:rPr lang="ko-KR" altLang="en-US" dirty="0" smtClean="0"/>
              <a:t>은 방화벽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침입 탐지 시스템과 함께 현재 사용되는 가장 일반적인 보안 솔루션 중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하나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/>
              <a:t>VPN</a:t>
            </a:r>
            <a:r>
              <a:rPr lang="ko-KR" altLang="en-US" dirty="0" smtClean="0"/>
              <a:t>의 사용 예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해외여행을 가서도 국내 온라인 게임을 할 수 있음</a:t>
            </a:r>
            <a:r>
              <a:rPr lang="en-US" altLang="ko-KR" dirty="0" smtClean="0"/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회사내의 서버를 집에서도 보안된 상태로 접근할 수 있음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1"/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656" y="3375732"/>
            <a:ext cx="5648617" cy="264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32483" y="616530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10-15]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VPN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을 이용한 외부에서의 접근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VPN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VPN</a:t>
            </a:r>
            <a:r>
              <a:rPr lang="ko-KR" altLang="en-US" dirty="0" smtClean="0"/>
              <a:t>의 사용 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원격의 두 지점 간을 내부 네트워크처럼 이용할 수 있음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876" y="2051323"/>
            <a:ext cx="6963366" cy="248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75" y="4681711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10-16]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VPN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을 이용한 터널링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출입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통제 및 모니터링 장비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감시 카메라</a:t>
            </a:r>
          </a:p>
          <a:p>
            <a:pPr lvl="1"/>
            <a:r>
              <a:rPr lang="ko-KR" altLang="en-US" dirty="0" smtClean="0"/>
              <a:t>감시카메라를 설치할 때 확인할 사항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카메라가 포착하지 못하는 사각을 확인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감시 카메라에 찍힌 자료를 보관하는 방법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확인</a:t>
            </a:r>
            <a:endParaRPr lang="en-US" altLang="ko-KR" dirty="0" smtClean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엑스레이 검사기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반도체나 </a:t>
            </a:r>
            <a:r>
              <a:rPr lang="en-US" altLang="ko-KR" dirty="0" smtClean="0"/>
              <a:t>LCD</a:t>
            </a:r>
            <a:r>
              <a:rPr lang="ko-KR" altLang="en-US" dirty="0" smtClean="0"/>
              <a:t>와 같은 첨단 산업을 영위하는 회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사의 출입구에는 엑스레이 검사기를 쉽게 볼 수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조그만 물건 외에도 큰 트럭이나 화물 컨테이너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를 검사하기도 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4534" y="4579987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10-17]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감시 카메라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3542" y="440548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10-18]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엑스레이 검사 장비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101" y="6231979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10-19]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엑스레이 투사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9218" name="Picture 2" descr="C:\Documents and Settings\Administrator\바탕 화면\실이미지\10장\10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399" y="2742828"/>
            <a:ext cx="2400000" cy="180000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istrator\바탕 화면\실이미지\10장\10-1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930" y="3054102"/>
            <a:ext cx="2016224" cy="1296144"/>
          </a:xfrm>
          <a:prstGeom prst="rect">
            <a:avLst/>
          </a:prstGeom>
          <a:noFill/>
        </p:spPr>
      </p:pic>
      <p:pic>
        <p:nvPicPr>
          <p:cNvPr id="9220" name="Picture 4" descr="C:\Documents and Settings\Administrator\바탕 화면\실이미지\10장\10-18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7888" y="4816201"/>
            <a:ext cx="2092424" cy="1395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출입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통제 및 모니터링 장비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금속 탐지기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출입자가 몸에 전자 장비를 지니고 출입하는 것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을 통제하기 위해 많이 사용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보안 스티커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보안 스티커는 한번 붙였다가 떼면 다시 원래 상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태로 붙일 수 없게 만든 것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휴대폰 카메라 부분에 붙여서 건물 내부로 들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어온</a:t>
            </a:r>
            <a:r>
              <a:rPr lang="ko-KR" altLang="en-US" dirty="0" smtClean="0"/>
              <a:t> 사람이 휴대폰 카메라를 이용해 사진을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찍지 않았음을 확인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노트북의 모니터와 본체 사이에 붙여서 노트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북을 내부로 가져가 어떤 작업을 하지 않았다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는 확신을 얻기 위해 사용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7628" y="436510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10-20]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금속 탐지기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6463" y="546427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10-21]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보안 스티커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42" name="Picture 2" descr="C:\Documents and Settings\Administrator\바탕 화면\실이미지\10장\10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677" y="2276872"/>
            <a:ext cx="2286620" cy="2040508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istrator\바탕 화면\실이미지\10장\10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7046" y="3827140"/>
            <a:ext cx="2539330" cy="1612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인증 수단의 종류와 방법에 대해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생채 인식의 종류와 방법을 알아본다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방화벽의 기능과 목적을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VPN</a:t>
            </a:r>
            <a:r>
              <a:rPr lang="ko-KR" altLang="en-US" sz="1600" dirty="0" smtClean="0"/>
              <a:t>의 기능과 목적을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출입 통제 및 모니터링 시스템의 종류와 그 기능을 살펴본다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백신 및 </a:t>
            </a:r>
            <a:r>
              <a:rPr lang="en-US" altLang="ko-KR" sz="1600" dirty="0" smtClean="0"/>
              <a:t>DRM, ESM  </a:t>
            </a:r>
            <a:r>
              <a:rPr lang="ko-KR" altLang="en-US" sz="1600" dirty="0" smtClean="0"/>
              <a:t>등의 보안 솔루션의 기능을 알아본다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보안 솔루션을 이해하고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이를 구성할 수 있다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기타 보안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NAC</a:t>
            </a:r>
          </a:p>
          <a:p>
            <a:pPr lvl="1"/>
            <a:r>
              <a:rPr lang="en-US" altLang="ko-KR" dirty="0" smtClean="0"/>
              <a:t>NAC(Network Access Control) </a:t>
            </a:r>
            <a:r>
              <a:rPr lang="ko-KR" altLang="en-US" dirty="0" smtClean="0"/>
              <a:t>시스템은 과거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관리 시스템에서 발전한 솔루션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기본적인 개념은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관리 시스템과 거의 같고</a:t>
            </a:r>
            <a:r>
              <a:rPr lang="en-US" altLang="ko-KR" dirty="0" smtClean="0"/>
              <a:t>, IP </a:t>
            </a:r>
            <a:r>
              <a:rPr lang="ko-KR" altLang="en-US" dirty="0" smtClean="0"/>
              <a:t>관리 시스템에 네트워크에 대한 통제를 강화한 것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08407" y="2508728"/>
          <a:ext cx="7543083" cy="217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547"/>
                <a:gridCol w="4824536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분류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주요 기능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접근 제어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내부 직원 역할 기반의 접근 제어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네트워크의 모든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IP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기반 장치 접근 제어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PC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및 네트워크 장치 통제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무결성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체크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백신 관리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패치 관리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자산 관리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비인가 시스템 자동 검출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해킹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웜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유해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트래픽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탐지 및 차단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유해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트래픽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탐지 및 차단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해킹 행위 차단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완벽한 증거 수집 능력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7632" y="2214389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10-2]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NAC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주요 기능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07 </a:t>
            </a:r>
            <a:r>
              <a:rPr lang="ko-KR" altLang="en-US" dirty="0"/>
              <a:t>기타 보안 솔루션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NAC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622877" cy="386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06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기타 보안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NAC</a:t>
            </a:r>
          </a:p>
          <a:p>
            <a:pPr lvl="1"/>
            <a:r>
              <a:rPr lang="en-US" altLang="ko-KR" dirty="0" smtClean="0"/>
              <a:t>NAC</a:t>
            </a:r>
            <a:r>
              <a:rPr lang="ko-KR" altLang="en-US" dirty="0" smtClean="0"/>
              <a:t>의 접근 제어 및 인증 기능은 일반적으로 </a:t>
            </a:r>
            <a:r>
              <a:rPr lang="en-US" altLang="ko-KR" dirty="0" smtClean="0"/>
              <a:t>MAC </a:t>
            </a:r>
            <a:r>
              <a:rPr lang="ko-KR" altLang="en-US" dirty="0" smtClean="0"/>
              <a:t>주소를 기반으로 수행됨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네트워크에 접속하려는 사용자는 네트워크 접속에 사용할 시스템의 </a:t>
            </a:r>
            <a:r>
              <a:rPr lang="en-US" altLang="ko-KR" dirty="0" smtClean="0"/>
              <a:t>MAC </a:t>
            </a:r>
            <a:r>
              <a:rPr lang="ko-KR" altLang="en-US" dirty="0" smtClean="0"/>
              <a:t>주소를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관리시스템의 관리자에게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알려줘야 함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관리자가 해당 </a:t>
            </a:r>
            <a:r>
              <a:rPr lang="en-US" altLang="ko-KR" dirty="0" smtClean="0"/>
              <a:t>MAC </a:t>
            </a:r>
            <a:r>
              <a:rPr lang="ko-KR" altLang="en-US" dirty="0" smtClean="0"/>
              <a:t>주소를 </a:t>
            </a:r>
            <a:r>
              <a:rPr lang="en-US" altLang="ko-KR" dirty="0" smtClean="0"/>
              <a:t>NAC</a:t>
            </a:r>
            <a:r>
              <a:rPr lang="ko-KR" altLang="en-US" dirty="0" smtClean="0"/>
              <a:t>에 등록하면 사용자는 비로소 해당 네트워크를 사용할 수 있는 권한을 가짐</a:t>
            </a:r>
            <a:r>
              <a:rPr lang="en-US" altLang="ko-KR" dirty="0" smtClean="0"/>
              <a:t>. </a:t>
            </a:r>
          </a:p>
          <a:p>
            <a:pPr lvl="1"/>
            <a:r>
              <a:rPr lang="en-US" altLang="ko-KR" dirty="0" smtClean="0"/>
              <a:t>NAC</a:t>
            </a:r>
            <a:r>
              <a:rPr lang="ko-KR" altLang="en-US" dirty="0" smtClean="0"/>
              <a:t>는 등록된 </a:t>
            </a:r>
            <a:r>
              <a:rPr lang="en-US" altLang="ko-KR" dirty="0" smtClean="0"/>
              <a:t>MAC </a:t>
            </a:r>
            <a:r>
              <a:rPr lang="ko-KR" altLang="en-US" dirty="0" smtClean="0"/>
              <a:t>주소만 네트워크에 접속할 수 있게 허용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라우터로</a:t>
            </a:r>
            <a:r>
              <a:rPr lang="ko-KR" altLang="en-US" dirty="0" smtClean="0"/>
              <a:t> 구분된 서브 네트워크마다 에이전트 시스템이 설치되어 있어야 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3313558"/>
            <a:ext cx="4752528" cy="298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22336" y="63813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10-22]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NAC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구성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기타 보안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NAC</a:t>
            </a:r>
          </a:p>
          <a:p>
            <a:pPr lvl="1"/>
            <a:r>
              <a:rPr lang="en-US" altLang="ko-KR" dirty="0" smtClean="0"/>
              <a:t>NAC</a:t>
            </a:r>
            <a:r>
              <a:rPr lang="ko-KR" altLang="en-US" dirty="0" smtClean="0"/>
              <a:t>를 통한 사용자 인증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>
              <a:buFont typeface="Wingdings" pitchFamily="2" charset="2"/>
              <a:buChar char=""/>
            </a:pPr>
            <a:r>
              <a:rPr lang="ko-KR" altLang="en-US" dirty="0" smtClean="0"/>
              <a:t>네트워크 접근 요청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접속하고자 하는 </a:t>
            </a:r>
            <a:r>
              <a:rPr lang="en-US" altLang="ko-KR" dirty="0" smtClean="0"/>
              <a:t>PC </a:t>
            </a:r>
            <a:r>
              <a:rPr lang="ko-KR" altLang="en-US" dirty="0" smtClean="0"/>
              <a:t>사용자는 최초 네트워크에 대한 접근을 시도</a:t>
            </a:r>
            <a:endParaRPr lang="en-US" altLang="ko-KR" dirty="0" smtClean="0"/>
          </a:p>
          <a:p>
            <a:pPr lvl="2">
              <a:buFont typeface="Wingdings" pitchFamily="2" charset="2"/>
              <a:buChar char=""/>
            </a:pPr>
            <a:r>
              <a:rPr lang="ko-KR" altLang="en-US" dirty="0" smtClean="0"/>
              <a:t>사용자 및 </a:t>
            </a:r>
            <a:r>
              <a:rPr lang="en-US" altLang="ko-KR" dirty="0" smtClean="0"/>
              <a:t>PC </a:t>
            </a:r>
            <a:r>
              <a:rPr lang="ko-KR" altLang="en-US" dirty="0" smtClean="0"/>
              <a:t>인증 </a:t>
            </a:r>
            <a:r>
              <a:rPr lang="en-US" altLang="ko-KR" dirty="0" smtClean="0"/>
              <a:t>: NAC</a:t>
            </a:r>
            <a:r>
              <a:rPr lang="ko-KR" altLang="en-US" dirty="0" smtClean="0"/>
              <a:t>에 등록되어 있는 </a:t>
            </a:r>
            <a:r>
              <a:rPr lang="en-US" altLang="ko-KR" dirty="0" smtClean="0"/>
              <a:t>MAC </a:t>
            </a:r>
            <a:r>
              <a:rPr lang="ko-KR" altLang="en-US" dirty="0" smtClean="0"/>
              <a:t>주소를 통해 사용자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를 인증하거나 </a:t>
            </a:r>
            <a:r>
              <a:rPr lang="en-US" altLang="ko-KR" dirty="0" smtClean="0"/>
              <a:t>SSO</a:t>
            </a:r>
            <a:r>
              <a:rPr lang="ko-KR" altLang="en-US" dirty="0" smtClean="0"/>
              <a:t>와 연계하여 네트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워크에 접근하고자 하는 사용자의 아이디와 패스워드를 추가로 요청하여 인증을 수행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인증 과정에서 백신이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나 보안 패치의 적절성 여부를 검토</a:t>
            </a:r>
            <a:endParaRPr lang="en-US" altLang="ko-KR" dirty="0" smtClean="0"/>
          </a:p>
          <a:p>
            <a:pPr lvl="2">
              <a:buFont typeface="Wingdings" pitchFamily="2" charset="2"/>
              <a:buChar char=""/>
            </a:pPr>
            <a:r>
              <a:rPr lang="ko-KR" altLang="en-US" dirty="0" smtClean="0"/>
              <a:t>네트워크 접근 허용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인증이 완료된 경우 네트워크에 대한 접근을 허용</a:t>
            </a:r>
            <a:endParaRPr lang="en-US" altLang="ko-KR" dirty="0" smtClean="0"/>
          </a:p>
          <a:p>
            <a:pPr lvl="2">
              <a:buFont typeface="Wingdings" pitchFamily="2" charset="2"/>
              <a:buChar char=""/>
            </a:pPr>
            <a:r>
              <a:rPr lang="ko-KR" altLang="en-US" dirty="0" smtClean="0"/>
              <a:t>네트워크 접근 거부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보안 정책이 제대로 준수되지 않았거나 바이러스에 감염되어 있는 경우 네트워크 접근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이 거부되고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네트워크에서 격리됨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격리된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는 필요한 정책 적용이나 치료 과정을 거쳐 다시 점검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708" y="1916832"/>
            <a:ext cx="5146476" cy="246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7916" y="445388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10-23]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NAC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를 통한 사용자 인증 절차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기타 보안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보안 운영체제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보안 운영체제</a:t>
            </a:r>
            <a:r>
              <a:rPr lang="en-US" altLang="ko-KR" dirty="0" smtClean="0"/>
              <a:t>(Secure OS)</a:t>
            </a:r>
            <a:r>
              <a:rPr lang="ko-KR" altLang="en-US" dirty="0" smtClean="0"/>
              <a:t>는 운영체제에 내재된 결함으로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인해 발생할 수 있는 각종 해킹으로부터 보호하기 위해 보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안 기능이 통합된 보안 </a:t>
            </a:r>
            <a:r>
              <a:rPr lang="ko-KR" altLang="en-US" dirty="0" err="1" smtClean="0"/>
              <a:t>커널을</a:t>
            </a:r>
            <a:r>
              <a:rPr lang="ko-KR" altLang="en-US" dirty="0" smtClean="0"/>
              <a:t> 추가로 이식한 운영체제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14377" y="6102821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10-24]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보안 운영체제의 구성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573" y="1643657"/>
            <a:ext cx="3600400" cy="446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기타 보안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백신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백신 프로그램은 시스템에 항상 상주하며 바이러스나 </a:t>
            </a:r>
            <a:r>
              <a:rPr lang="ko-KR" altLang="en-US" dirty="0" err="1" smtClean="0"/>
              <a:t>웜이</a:t>
            </a:r>
            <a:r>
              <a:rPr lang="ko-KR" altLang="en-US" dirty="0" smtClean="0"/>
              <a:t> 구동하면 이를 실시간으로 제거하는 형태로 운영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바이러스나 </a:t>
            </a:r>
            <a:r>
              <a:rPr lang="ko-KR" altLang="en-US" dirty="0" err="1" smtClean="0"/>
              <a:t>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인터넷으로 유포되는 악성 코드까지 탐지하고 제거할 수 있음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PC </a:t>
            </a:r>
            <a:r>
              <a:rPr lang="ko-KR" altLang="en-US" dirty="0" smtClean="0"/>
              <a:t>방화벽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PC </a:t>
            </a:r>
            <a:r>
              <a:rPr lang="ko-KR" altLang="en-US" dirty="0" smtClean="0"/>
              <a:t>방화벽은 네트워크상의 </a:t>
            </a:r>
            <a:r>
              <a:rPr lang="ko-KR" altLang="en-US" dirty="0" err="1" smtClean="0"/>
              <a:t>웜이나</a:t>
            </a:r>
            <a:r>
              <a:rPr lang="ko-KR" altLang="en-US" dirty="0" smtClean="0"/>
              <a:t> 공격자로부터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를 보호하기 위해서 사용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PC </a:t>
            </a:r>
            <a:r>
              <a:rPr lang="ko-KR" altLang="en-US" dirty="0" smtClean="0"/>
              <a:t>방화벽은 </a:t>
            </a:r>
            <a:r>
              <a:rPr lang="en-US" altLang="ko-KR" dirty="0" smtClean="0"/>
              <a:t>PC </a:t>
            </a:r>
            <a:r>
              <a:rPr lang="ko-KR" altLang="en-US" dirty="0" smtClean="0"/>
              <a:t>내부로 유입되는 </a:t>
            </a:r>
            <a:r>
              <a:rPr lang="ko-KR" altLang="en-US" dirty="0" err="1" smtClean="0"/>
              <a:t>패킷뿐만</a:t>
            </a:r>
            <a:r>
              <a:rPr lang="ko-KR" altLang="en-US" dirty="0" smtClean="0"/>
              <a:t> 아니라 나가는 </a:t>
            </a:r>
            <a:r>
              <a:rPr lang="ko-KR" altLang="en-US" dirty="0" err="1" smtClean="0"/>
              <a:t>패킷까지</a:t>
            </a:r>
            <a:r>
              <a:rPr lang="ko-KR" altLang="en-US" dirty="0" smtClean="0"/>
              <a:t> 모두 차단하고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사용자에게 해당 네트워크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패킷의</a:t>
            </a:r>
            <a:r>
              <a:rPr lang="ko-KR" altLang="en-US" dirty="0" smtClean="0"/>
              <a:t> 적절성 여부를 확인한다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윈도우의 파일 공유처럼 취약점에 잘 노출되는 서비스는 기본으로 차단하기도 함</a:t>
            </a:r>
            <a:r>
              <a:rPr lang="en-US" altLang="ko-KR" dirty="0" smtClean="0"/>
              <a:t>.</a:t>
            </a:r>
            <a:endParaRPr lang="en-US" altLang="ko-KR" sz="2400" dirty="0" smtClean="0"/>
          </a:p>
        </p:txBody>
      </p:sp>
      <p:pic>
        <p:nvPicPr>
          <p:cNvPr id="12290" name="Picture 2" descr="C:\Documents and Settings\Administrator\바탕 화면\실이미지\10장\10-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3933056"/>
            <a:ext cx="4176464" cy="24059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75" y="6369521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10-25]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윈도우 방화벽 기본 설정 창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제어판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]-[Windows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방화벽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]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기타 보안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PC </a:t>
            </a:r>
            <a:r>
              <a:rPr lang="ko-KR" altLang="en-US" dirty="0" smtClean="0"/>
              <a:t>방화벽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 방화벽에서는 일반적인 방화벽 솔루션과 같은 방식으로 외부에서 내부로 들어오는 </a:t>
            </a:r>
            <a:r>
              <a:rPr lang="ko-KR" altLang="en-US" dirty="0" err="1" smtClean="0"/>
              <a:t>패킷에</a:t>
            </a:r>
            <a:r>
              <a:rPr lang="ko-KR" altLang="en-US" dirty="0" smtClean="0"/>
              <a:t> 대한 규칙인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‘</a:t>
            </a:r>
            <a:r>
              <a:rPr lang="ko-KR" altLang="en-US" dirty="0" err="1" smtClean="0"/>
              <a:t>인바운드</a:t>
            </a:r>
            <a:r>
              <a:rPr lang="ko-KR" altLang="en-US" dirty="0" smtClean="0"/>
              <a:t> 규칙’과 내부에서 외부로 나가는 </a:t>
            </a:r>
            <a:r>
              <a:rPr lang="ko-KR" altLang="en-US" dirty="0" err="1" smtClean="0"/>
              <a:t>패킷에</a:t>
            </a:r>
            <a:r>
              <a:rPr lang="ko-KR" altLang="en-US" dirty="0" smtClean="0"/>
              <a:t> 대한 규칙인 ‘아웃바운드 규칙’을 별도로 상세하게 통제할 수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3315" name="Picture 3" descr="C:\Documents and Settings\Administrator\바탕 화면\실이미지\10장\10-2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21471"/>
            <a:ext cx="6408712" cy="22570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20366" y="4806677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10-25]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윈도우 방화벽 고급 설정 창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제어판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]-[Windows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방화벽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]-[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고급설정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]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기타 보안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스팸</a:t>
            </a:r>
            <a:r>
              <a:rPr lang="ko-KR" altLang="en-US" dirty="0" smtClean="0"/>
              <a:t> 필터 솔루션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스팸</a:t>
            </a:r>
            <a:r>
              <a:rPr lang="ko-KR" altLang="en-US" dirty="0" smtClean="0"/>
              <a:t> 필터 솔루션은 메일 서버 </a:t>
            </a:r>
            <a:r>
              <a:rPr lang="ko-KR" altLang="en-US" dirty="0" err="1" smtClean="0"/>
              <a:t>앞단에</a:t>
            </a:r>
            <a:r>
              <a:rPr lang="ko-KR" altLang="en-US" dirty="0" smtClean="0"/>
              <a:t> 위치하여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프록시</a:t>
            </a:r>
            <a:r>
              <a:rPr lang="ko-KR" altLang="en-US" dirty="0" smtClean="0"/>
              <a:t> 메일 서버로서 동작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SMTP </a:t>
            </a:r>
            <a:r>
              <a:rPr lang="ko-KR" altLang="en-US" dirty="0" smtClean="0"/>
              <a:t>프로토콜을 이용한 </a:t>
            </a:r>
            <a:r>
              <a:rPr lang="en-US" altLang="ko-KR" dirty="0" err="1" smtClean="0"/>
              <a:t>DoS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공격이나 폭탄 메일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스팸</a:t>
            </a:r>
            <a:r>
              <a:rPr lang="ko-KR" altLang="en-US" dirty="0" smtClean="0"/>
              <a:t> 메일을 차단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전송되는 메일의 바이러스 체크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내부에서 밖으로 전송되는 메일에 대한 본문 검색 기능을 통해 내부 정보 유출 방지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347" y="2780928"/>
            <a:ext cx="651373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609329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10-27]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스팸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필터 솔루션의 구성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기타 보안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스팸</a:t>
            </a:r>
            <a:r>
              <a:rPr lang="ko-KR" altLang="en-US" dirty="0" smtClean="0"/>
              <a:t> 필터 솔루션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메일 헤더 </a:t>
            </a:r>
            <a:r>
              <a:rPr lang="ko-KR" altLang="en-US" b="1" dirty="0" err="1" smtClean="0"/>
              <a:t>필터링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메일 헤더의 기본 구성 </a:t>
            </a:r>
            <a:r>
              <a:rPr lang="en-US" altLang="ko-KR" dirty="0" smtClean="0"/>
              <a:t>:</a:t>
            </a:r>
            <a:r>
              <a:rPr lang="ko-KR" altLang="en-US" dirty="0" smtClean="0"/>
              <a:t> 보내는 사람</a:t>
            </a:r>
            <a:r>
              <a:rPr lang="en-US" altLang="ko-KR" dirty="0" smtClean="0"/>
              <a:t>(From), </a:t>
            </a:r>
            <a:r>
              <a:rPr lang="ko-KR" altLang="en-US" dirty="0" smtClean="0"/>
              <a:t>받는 사람</a:t>
            </a:r>
            <a:r>
              <a:rPr lang="en-US" altLang="ko-KR" dirty="0" smtClean="0"/>
              <a:t>(To), </a:t>
            </a:r>
            <a:r>
              <a:rPr lang="ko-KR" altLang="en-US" dirty="0" smtClean="0"/>
              <a:t>참조자</a:t>
            </a:r>
            <a:r>
              <a:rPr lang="en-US" altLang="ko-KR" dirty="0" smtClean="0"/>
              <a:t>(Cc), </a:t>
            </a:r>
            <a:r>
              <a:rPr lang="ko-KR" altLang="en-US" dirty="0" smtClean="0"/>
              <a:t>숨은 참조자</a:t>
            </a:r>
            <a:r>
              <a:rPr lang="en-US" altLang="ko-KR" dirty="0" smtClean="0"/>
              <a:t>(Bcc) </a:t>
            </a:r>
          </a:p>
          <a:p>
            <a:pPr lvl="2"/>
            <a:r>
              <a:rPr lang="ko-KR" altLang="en-US" dirty="0" smtClean="0"/>
              <a:t>메일 헤더의 내용 중에서 </a:t>
            </a:r>
            <a:r>
              <a:rPr lang="en-US" altLang="ko-KR" dirty="0" smtClean="0"/>
              <a:t>ID/</a:t>
            </a:r>
            <a:r>
              <a:rPr lang="ko-KR" altLang="en-US" dirty="0" smtClean="0"/>
              <a:t>보내는 사람의 이름</a:t>
            </a:r>
            <a:r>
              <a:rPr lang="en-US" altLang="ko-KR" dirty="0" smtClean="0"/>
              <a:t>/</a:t>
            </a:r>
            <a:r>
              <a:rPr lang="ko-KR" altLang="en-US" dirty="0" smtClean="0"/>
              <a:t>도메인에 특정 내용이 포함되어 있는지를 검사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보낸 서버의 </a:t>
            </a:r>
            <a:r>
              <a:rPr lang="en-US" altLang="ko-KR" dirty="0" smtClean="0"/>
              <a:t>IP/</a:t>
            </a:r>
            <a:r>
              <a:rPr lang="ko-KR" altLang="en-US" dirty="0" smtClean="0"/>
              <a:t>도메인</a:t>
            </a:r>
            <a:r>
              <a:rPr lang="en-US" altLang="ko-KR" dirty="0" smtClean="0"/>
              <a:t>/</a:t>
            </a:r>
            <a:r>
              <a:rPr lang="ko-KR" altLang="en-US" dirty="0" smtClean="0"/>
              <a:t>반송 주소</a:t>
            </a:r>
            <a:r>
              <a:rPr lang="en-US" altLang="ko-KR" dirty="0" smtClean="0"/>
              <a:t>(Reply-to)</a:t>
            </a:r>
            <a:r>
              <a:rPr lang="ko-KR" altLang="en-US" dirty="0" smtClean="0"/>
              <a:t>의 유효성과 이상 유무를 검사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메일 헤더의 받는 사람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참조자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숨은 참조자 필드에 너무 많은 수신자가 포함되어 있는지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존재하지 않은 수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신자가 포함되어 있는지도 검사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제목 </a:t>
            </a:r>
            <a:r>
              <a:rPr lang="ko-KR" altLang="en-US" b="1" dirty="0" err="1" smtClean="0"/>
              <a:t>필터링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메일 제목의 내용에 ‘광고’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섹스’와 같은 문자열이 포함되어 있는지를 검사한다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메일을 이용한 </a:t>
            </a:r>
            <a:r>
              <a:rPr lang="ko-KR" altLang="en-US" dirty="0" err="1" smtClean="0"/>
              <a:t>웜은</a:t>
            </a:r>
            <a:r>
              <a:rPr lang="ko-KR" altLang="en-US" dirty="0" smtClean="0"/>
              <a:t> 제목에 특정 문자열이 있는 경우가 많으며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일정 수 이상의 공백 문자열을 가지고 있다는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특징이 있어 제목 </a:t>
            </a:r>
            <a:r>
              <a:rPr lang="ko-KR" altLang="en-US" dirty="0" err="1" smtClean="0"/>
              <a:t>필터링을</a:t>
            </a:r>
            <a:r>
              <a:rPr lang="ko-KR" altLang="en-US" dirty="0" smtClean="0"/>
              <a:t> 통하면 </a:t>
            </a:r>
            <a:r>
              <a:rPr lang="ko-KR" altLang="en-US" dirty="0" err="1" smtClean="0"/>
              <a:t>웜을</a:t>
            </a:r>
            <a:r>
              <a:rPr lang="ko-KR" altLang="en-US" dirty="0" smtClean="0"/>
              <a:t> 차단할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b="1" dirty="0" smtClean="0"/>
              <a:t>본문 </a:t>
            </a:r>
            <a:r>
              <a:rPr lang="ko-KR" altLang="en-US" b="1" dirty="0" err="1" smtClean="0"/>
              <a:t>필터링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메일 본문에 특정 단어 혹은 특정 문자가 포함되어 있는지를 검사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메일 본문 크기와 메일 전체 크기를 비교하여 그 유효성을 검사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첨부파일 </a:t>
            </a:r>
            <a:r>
              <a:rPr lang="ko-KR" altLang="en-US" dirty="0" err="1" smtClean="0"/>
              <a:t>필터링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첨부된 파일의 이름</a:t>
            </a:r>
            <a:r>
              <a:rPr lang="en-US" altLang="ko-KR" dirty="0" smtClean="0"/>
              <a:t>/</a:t>
            </a:r>
            <a:r>
              <a:rPr lang="ko-KR" altLang="en-US" dirty="0" smtClean="0"/>
              <a:t>크기</a:t>
            </a:r>
            <a:r>
              <a:rPr lang="en-US" altLang="ko-KR" dirty="0" smtClean="0"/>
              <a:t>/</a:t>
            </a:r>
            <a:r>
              <a:rPr lang="ko-KR" altLang="en-US" dirty="0" smtClean="0"/>
              <a:t>개수 및 첨부파일 이름의 길이를 기준으로 </a:t>
            </a:r>
            <a:r>
              <a:rPr lang="ko-KR" altLang="en-US" dirty="0" err="1" smtClean="0"/>
              <a:t>필터링을</a:t>
            </a:r>
            <a:r>
              <a:rPr lang="ko-KR" altLang="en-US" dirty="0" smtClean="0"/>
              <a:t> 수행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특정 </a:t>
            </a:r>
            <a:r>
              <a:rPr lang="ko-KR" altLang="en-US" dirty="0" err="1" smtClean="0"/>
              <a:t>확장자를</a:t>
            </a:r>
            <a:r>
              <a:rPr lang="ko-KR" altLang="en-US" dirty="0" smtClean="0"/>
              <a:t> 가진 첨부파일만 전송되도록 설정할 수 있음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일반적으로 </a:t>
            </a:r>
            <a:r>
              <a:rPr lang="en-US" altLang="ko-KR" dirty="0" smtClean="0"/>
              <a:t>exe, com, </a:t>
            </a:r>
            <a:r>
              <a:rPr lang="en-US" altLang="ko-KR" dirty="0" err="1" smtClean="0"/>
              <a:t>dll</a:t>
            </a:r>
            <a:r>
              <a:rPr lang="en-US" altLang="ko-KR" dirty="0" smtClean="0"/>
              <a:t>, bat</a:t>
            </a:r>
            <a:r>
              <a:rPr lang="ko-KR" altLang="en-US" dirty="0" smtClean="0"/>
              <a:t>과 같이 실행이 가능한 확장자를 가진 첨부파일을 </a:t>
            </a:r>
            <a:r>
              <a:rPr lang="ko-KR" altLang="en-US" dirty="0" err="1" smtClean="0"/>
              <a:t>필터링함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기타 보안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DRM</a:t>
            </a:r>
          </a:p>
          <a:p>
            <a:pPr lvl="1"/>
            <a:r>
              <a:rPr lang="en-US" altLang="ko-KR" dirty="0" smtClean="0"/>
              <a:t>DRM(Digital Right Management)</a:t>
            </a:r>
            <a:r>
              <a:rPr lang="ko-KR" altLang="en-US" dirty="0" smtClean="0"/>
              <a:t>은 문서 보안에 초점을 맞춘 기술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문서 열람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편집</a:t>
            </a:r>
            <a:r>
              <a:rPr lang="en-US" altLang="ko-KR" dirty="0" smtClean="0"/>
              <a:t>/</a:t>
            </a:r>
            <a:r>
              <a:rPr lang="ko-KR" altLang="en-US" dirty="0" smtClean="0"/>
              <a:t>인쇄까지의 접근 권한을 설정하여 통제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DRM</a:t>
            </a:r>
            <a:r>
              <a:rPr lang="ko-KR" altLang="en-US" dirty="0" smtClean="0"/>
              <a:t>은 특정한 형태의 문서만 통제하는 것이 아니라 </a:t>
            </a:r>
            <a:r>
              <a:rPr lang="en-US" altLang="ko-KR" dirty="0" smtClean="0"/>
              <a:t>MS</a:t>
            </a:r>
            <a:r>
              <a:rPr lang="ko-KR" altLang="en-US" dirty="0" smtClean="0"/>
              <a:t>워드나 </a:t>
            </a:r>
            <a:r>
              <a:rPr lang="en-US" altLang="ko-KR" dirty="0" smtClean="0"/>
              <a:t>HWP, TXT, PDF </a:t>
            </a:r>
            <a:r>
              <a:rPr lang="ko-KR" altLang="en-US" dirty="0" smtClean="0"/>
              <a:t>파일 등 사무에 사용하는 대부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분의 파일을 통제할 수 있음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사내에서 사용되는 운영체제의 </a:t>
            </a:r>
            <a:r>
              <a:rPr lang="ko-KR" altLang="en-US" dirty="0" err="1" smtClean="0"/>
              <a:t>커널에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DRM </a:t>
            </a:r>
            <a:r>
              <a:rPr lang="ko-KR" altLang="en-US" dirty="0" smtClean="0"/>
              <a:t>모듈을 삽입하면 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커널에</a:t>
            </a:r>
            <a:r>
              <a:rPr lang="ko-KR" altLang="en-US" dirty="0" smtClean="0"/>
              <a:t> 삽입된 </a:t>
            </a:r>
            <a:r>
              <a:rPr lang="en-US" altLang="ko-KR" dirty="0" smtClean="0"/>
              <a:t>DRM </a:t>
            </a:r>
            <a:r>
              <a:rPr lang="ko-KR" altLang="en-US" dirty="0" smtClean="0"/>
              <a:t>모듈은 응용 프로그램이 문서를 작성하여 하드 디스크에 저장할 때 이를 암호화하여 기록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응용 프로그램에서 하드 디스크에 암호화되어 저장된 파일을 읽을 때 문서를 읽고자 하는 이가 암호화된 문서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를 읽을 자격이 있는지를 확인한 후 이를 </a:t>
            </a:r>
            <a:r>
              <a:rPr lang="ko-KR" altLang="en-US" dirty="0" err="1" smtClean="0"/>
              <a:t>복호화하여</a:t>
            </a:r>
            <a:r>
              <a:rPr lang="ko-KR" altLang="en-US" dirty="0" smtClean="0"/>
              <a:t> 응용 프로그램에 전달해줌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040" y="3846190"/>
            <a:ext cx="34062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34083" y="629027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10-28]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문서 접근 시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DRM 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모듈의 역할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인증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인증시스템의 정의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인증을 하고자 하는 주체</a:t>
            </a:r>
            <a:r>
              <a:rPr lang="en-US" altLang="ko-KR" dirty="0" smtClean="0"/>
              <a:t>(Subject)</a:t>
            </a:r>
            <a:r>
              <a:rPr lang="ko-KR" altLang="en-US" dirty="0" smtClean="0"/>
              <a:t>에 대해 식별</a:t>
            </a:r>
            <a:r>
              <a:rPr lang="en-US" altLang="ko-KR" dirty="0" smtClean="0"/>
              <a:t>(Identification)</a:t>
            </a:r>
            <a:r>
              <a:rPr lang="ko-KR" altLang="en-US" dirty="0" smtClean="0"/>
              <a:t>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이에 대한 인증</a:t>
            </a:r>
            <a:r>
              <a:rPr lang="en-US" altLang="ko-KR" dirty="0" smtClean="0"/>
              <a:t>(Authentication &amp; </a:t>
            </a:r>
          </a:p>
          <a:p>
            <a:pPr lvl="1">
              <a:buNone/>
            </a:pPr>
            <a:r>
              <a:rPr lang="en-US" altLang="ko-KR" dirty="0" smtClean="0"/>
              <a:t>	Authorization) </a:t>
            </a:r>
            <a:r>
              <a:rPr lang="ko-KR" altLang="en-US" dirty="0" smtClean="0"/>
              <a:t>서비스를 제공하는 시스템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인증의 방법론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가지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Something </a:t>
            </a:r>
            <a:r>
              <a:rPr lang="en-US" altLang="ko-KR" dirty="0" smtClean="0"/>
              <a:t>You </a:t>
            </a:r>
            <a:r>
              <a:rPr lang="en-US" altLang="ko-KR" dirty="0" smtClean="0"/>
              <a:t>Know: </a:t>
            </a:r>
            <a:r>
              <a:rPr lang="ko-KR" altLang="en-US" dirty="0" smtClean="0"/>
              <a:t>사용자가 </a:t>
            </a:r>
            <a:r>
              <a:rPr lang="ko-KR" altLang="en-US" dirty="0" smtClean="0"/>
              <a:t>알고 있는 정보를 이용해 인증하는 것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Something </a:t>
            </a:r>
            <a:r>
              <a:rPr lang="en-US" altLang="ko-KR" dirty="0" smtClean="0"/>
              <a:t>You </a:t>
            </a:r>
            <a:r>
              <a:rPr lang="en-US" altLang="ko-KR" dirty="0" smtClean="0"/>
              <a:t>Are: </a:t>
            </a:r>
            <a:r>
              <a:rPr lang="ko-KR" altLang="en-US" dirty="0" smtClean="0"/>
              <a:t>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조직을 통해 인증하는 방식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Something You Have: </a:t>
            </a:r>
            <a:r>
              <a:rPr lang="ko-KR" altLang="en-US" dirty="0" smtClean="0"/>
              <a:t>사용자가 </a:t>
            </a:r>
            <a:r>
              <a:rPr lang="ko-KR" altLang="en-US" dirty="0"/>
              <a:t>소유한 인증 수단으로 인증하는 방식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 smtClean="0"/>
              <a:t>Somewhere You Are: </a:t>
            </a:r>
            <a:r>
              <a:rPr lang="ko-KR" altLang="en-US" dirty="0"/>
              <a:t>사용자의 위치 정보를 </a:t>
            </a:r>
            <a:r>
              <a:rPr lang="ko-KR" altLang="en-US" dirty="0" smtClean="0"/>
              <a:t>이용하는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방식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기타 보안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DRM</a:t>
            </a:r>
          </a:p>
          <a:p>
            <a:pPr lvl="1"/>
            <a:r>
              <a:rPr lang="en-US" altLang="ko-KR" dirty="0" smtClean="0"/>
              <a:t>DRM</a:t>
            </a:r>
            <a:r>
              <a:rPr lang="ko-KR" altLang="en-US" dirty="0" smtClean="0"/>
              <a:t>의 인증 체제는 인증서를 이용하는 경우가 많음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각 개인이 인증서를 발급받고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하나의 문서를 읽거나 편집할 때 그 인증서를 통해 권한을 </a:t>
            </a:r>
            <a:r>
              <a:rPr lang="ko-KR" altLang="en-US" dirty="0" err="1" smtClean="0"/>
              <a:t>확인받음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관리자는 각각의 인증서에 대해 권한을 설정함으로써 문서에 대한 접근 권한을 설정할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DRM </a:t>
            </a:r>
            <a:r>
              <a:rPr lang="ko-KR" altLang="en-US" dirty="0" smtClean="0"/>
              <a:t>기술은 첨단 지식 관련 산업이나 높은 </a:t>
            </a:r>
            <a:r>
              <a:rPr lang="ko-KR" altLang="en-US" dirty="0" err="1" smtClean="0"/>
              <a:t>보안성이</a:t>
            </a:r>
            <a:r>
              <a:rPr lang="ko-KR" altLang="en-US" dirty="0" smtClean="0"/>
              <a:t> 요구되는 정부의 기관에서 사용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22637"/>
            <a:ext cx="5225975" cy="365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53044" y="6432525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10-29]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인증서에 의한 권한 설정 모델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/>
              <a:t>인증 시스템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/>
              <a:t>Something You Know</a:t>
            </a:r>
          </a:p>
          <a:p>
            <a:pPr lvl="1"/>
            <a:r>
              <a:rPr lang="ko-KR" altLang="en-US" dirty="0"/>
              <a:t>사용자가 알고 있는 정보를 이용해 인증하는 것</a:t>
            </a:r>
            <a:endParaRPr lang="en-US" altLang="ko-KR" dirty="0"/>
          </a:p>
          <a:p>
            <a:pPr lvl="1"/>
            <a:r>
              <a:rPr lang="ko-KR" altLang="en-US" dirty="0"/>
              <a:t>가장 기본적이고 전통적인 수단</a:t>
            </a:r>
            <a:endParaRPr lang="en-US" altLang="ko-KR" dirty="0"/>
          </a:p>
          <a:p>
            <a:pPr lvl="2"/>
            <a:r>
              <a:rPr lang="ko-KR" altLang="en-US" dirty="0"/>
              <a:t>사용자의 아이디와 패스워드를 이용한 인증이 대표적인 예</a:t>
            </a:r>
            <a:endParaRPr lang="en-US" altLang="ko-KR" dirty="0"/>
          </a:p>
          <a:p>
            <a:pPr lvl="1"/>
            <a:r>
              <a:rPr lang="ko-KR" altLang="en-US" dirty="0"/>
              <a:t>사용자의 기억에 의존하기 때문에 값싸고 편리하게 사용할 수 있지만</a:t>
            </a:r>
            <a:r>
              <a:rPr lang="en-US" altLang="ko-KR" dirty="0"/>
              <a:t>, </a:t>
            </a:r>
            <a:r>
              <a:rPr lang="ko-KR" altLang="en-US" dirty="0"/>
              <a:t>해킹에 취약함</a:t>
            </a:r>
            <a:r>
              <a:rPr lang="en-US" altLang="ko-KR" dirty="0"/>
              <a:t>.</a:t>
            </a:r>
          </a:p>
          <a:p>
            <a:endParaRPr lang="en-US" altLang="ko-KR" sz="1200" dirty="0"/>
          </a:p>
          <a:p>
            <a:r>
              <a:rPr lang="en-US" altLang="ko-KR" dirty="0"/>
              <a:t>Something You Are</a:t>
            </a:r>
          </a:p>
          <a:p>
            <a:pPr lvl="1"/>
            <a:r>
              <a:rPr lang="ko-KR" altLang="en-US" dirty="0"/>
              <a:t>생체</a:t>
            </a:r>
            <a:r>
              <a:rPr lang="en-US" altLang="ko-KR" dirty="0"/>
              <a:t> </a:t>
            </a:r>
            <a:r>
              <a:rPr lang="ko-KR" altLang="en-US" dirty="0"/>
              <a:t>조직을 통해 인증하는 방식</a:t>
            </a:r>
            <a:endParaRPr lang="en-US" altLang="ko-KR" dirty="0"/>
          </a:p>
          <a:p>
            <a:pPr lvl="1"/>
            <a:r>
              <a:rPr lang="ko-KR" altLang="en-US" b="1" dirty="0"/>
              <a:t>지문</a:t>
            </a:r>
            <a:r>
              <a:rPr lang="en-US" altLang="ko-KR" b="1" dirty="0"/>
              <a:t>(Fingerprints)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ko-KR" altLang="en-US" dirty="0"/>
              <a:t>가장 흔히 쓰이는 생체인식 수단</a:t>
            </a:r>
            <a:r>
              <a:rPr lang="en-US" altLang="ko-KR" dirty="0"/>
              <a:t>.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ko-KR" altLang="en-US" dirty="0"/>
              <a:t>지문 인식 시스템은 가격이 싸고 효율성도 좋으며</a:t>
            </a:r>
            <a:r>
              <a:rPr lang="en-US" altLang="ko-KR" dirty="0"/>
              <a:t>, </a:t>
            </a:r>
            <a:r>
              <a:rPr lang="ko-KR" altLang="en-US" dirty="0"/>
              <a:t>사용하는 데 거부감도 </a:t>
            </a:r>
            <a:endParaRPr lang="en-US" altLang="ko-KR" dirty="0"/>
          </a:p>
          <a:p>
            <a:pPr lvl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dirty="0"/>
              <a:t>	</a:t>
            </a:r>
            <a:r>
              <a:rPr lang="ko-KR" altLang="en-US" dirty="0"/>
              <a:t>거의 없는 편이라 좋음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ko-KR" altLang="en-US" dirty="0"/>
              <a:t>손에 땀이 많거나 허물이 잘 벗겨지는 사람은 </a:t>
            </a:r>
            <a:r>
              <a:rPr lang="ko-KR" altLang="en-US" dirty="0" err="1"/>
              <a:t>오탐률이</a:t>
            </a:r>
            <a:r>
              <a:rPr lang="ko-KR" altLang="en-US" dirty="0"/>
              <a:t> 높다는 단점이 있음</a:t>
            </a:r>
            <a:r>
              <a:rPr lang="en-US" altLang="ko-KR" dirty="0"/>
              <a:t>.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ko-KR" altLang="en-US" dirty="0"/>
              <a:t>인증을 수행하는 데 걸리는 시간은 약 </a:t>
            </a:r>
            <a:r>
              <a:rPr lang="en-US" altLang="ko-KR" dirty="0"/>
              <a:t>3</a:t>
            </a:r>
            <a:r>
              <a:rPr lang="ko-KR" altLang="en-US" dirty="0"/>
              <a:t>초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4" name="Picture 3" descr="C:\Documents and Settings\Administrator\바탕 화면\실이미지\10장\10-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552" y="3573016"/>
            <a:ext cx="2183904" cy="1637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0042" y="521144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지문의 모습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13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인증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52736"/>
            <a:ext cx="8208912" cy="5400600"/>
          </a:xfrm>
        </p:spPr>
        <p:txBody>
          <a:bodyPr/>
          <a:lstStyle/>
          <a:p>
            <a:r>
              <a:rPr lang="en-US" altLang="ko-KR" dirty="0" smtClean="0"/>
              <a:t>Something You </a:t>
            </a:r>
            <a:r>
              <a:rPr lang="en-US" altLang="ko-KR" dirty="0" smtClean="0"/>
              <a:t>Are</a:t>
            </a:r>
            <a:endParaRPr lang="en-US" altLang="ko-KR" dirty="0" smtClean="0"/>
          </a:p>
          <a:p>
            <a:pPr lvl="1"/>
            <a:r>
              <a:rPr lang="ko-KR" altLang="en-US" b="1" dirty="0" smtClean="0">
                <a:latin typeface="+mn-ea"/>
              </a:rPr>
              <a:t>손 모양</a:t>
            </a:r>
            <a:endParaRPr lang="en-US" altLang="ko-KR" b="1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손을 이용한 인증 시스템은 손가락의 길이와 굵기 등을 이용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매우 간편하고 인증 데이터의 크기가 작은 편이라 빠른 인증을 수행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사람들의 손 모양이 대부분 다르지만 높은 인증 수준을 가질 만큼 완벽하게 다르지는 않다는 것은 단점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인증을 수행하는 데 걸리는 시간은 약 </a:t>
            </a:r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초 미만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손을 이용한 인식 시스템 중에는 적외선을 사용해 손 표피 가까이에 있는 정맥의 모양을 이용하는 것도 있음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손 모양을 이용한 장비보다는 보안 수준이 높으나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가격이 비싸고 장비가 크다는 단점이 있음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>
              <a:buNone/>
            </a:pPr>
            <a:endParaRPr lang="en-US" altLang="ko-KR" dirty="0" smtClean="0"/>
          </a:p>
        </p:txBody>
      </p:sp>
      <p:pic>
        <p:nvPicPr>
          <p:cNvPr id="4" name="Picture 2" descr="C:\Documents and Settings\Administrator\바탕 화면\실이미지\10장\10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176" y="3394472"/>
            <a:ext cx="5727096" cy="16878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6824" y="512168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손 모양을 이용한 인증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인증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52736"/>
            <a:ext cx="8208912" cy="5400600"/>
          </a:xfrm>
        </p:spPr>
        <p:txBody>
          <a:bodyPr/>
          <a:lstStyle/>
          <a:p>
            <a:r>
              <a:rPr lang="en-US" altLang="ko-KR" dirty="0" smtClean="0"/>
              <a:t>Something You </a:t>
            </a:r>
            <a:r>
              <a:rPr lang="en-US" altLang="ko-KR" dirty="0"/>
              <a:t>Are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망막</a:t>
            </a:r>
            <a:endParaRPr lang="en-US" altLang="ko-KR" b="1" dirty="0" smtClean="0"/>
          </a:p>
          <a:p>
            <a:pPr lvl="2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망막</a:t>
            </a:r>
            <a:r>
              <a:rPr lang="en-US" altLang="ko-KR" dirty="0" smtClean="0">
                <a:latin typeface="+mn-ea"/>
              </a:rPr>
              <a:t>(Retina)</a:t>
            </a:r>
            <a:r>
              <a:rPr lang="ko-KR" altLang="en-US" dirty="0" smtClean="0">
                <a:latin typeface="+mn-ea"/>
              </a:rPr>
              <a:t> 인증은 눈 뒷부분에 있는 모세혈관의 모습을 이용하여 인증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정확도가 매우 높음</a:t>
            </a:r>
            <a:r>
              <a:rPr lang="en-US" altLang="ko-KR" dirty="0" smtClean="0">
                <a:latin typeface="+mn-ea"/>
              </a:rPr>
              <a:t>.</a:t>
            </a:r>
            <a:r>
              <a:rPr lang="ko-KR" altLang="en-US" dirty="0" smtClean="0">
                <a:latin typeface="+mn-ea"/>
              </a:rPr>
              <a:t> 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인증에 약 </a:t>
            </a:r>
            <a:r>
              <a:rPr lang="en-US" altLang="ko-KR" dirty="0" smtClean="0">
                <a:latin typeface="+mn-ea"/>
              </a:rPr>
              <a:t>10</a:t>
            </a:r>
            <a:r>
              <a:rPr lang="ko-KR" altLang="en-US" dirty="0" smtClean="0">
                <a:latin typeface="+mn-ea"/>
              </a:rPr>
              <a:t>초에서 </a:t>
            </a:r>
            <a:r>
              <a:rPr lang="en-US" altLang="ko-KR" dirty="0" smtClean="0">
                <a:latin typeface="+mn-ea"/>
              </a:rPr>
              <a:t>15</a:t>
            </a:r>
            <a:r>
              <a:rPr lang="ko-KR" altLang="en-US" dirty="0" smtClean="0">
                <a:latin typeface="+mn-ea"/>
              </a:rPr>
              <a:t>초 가량의 시간이 걸림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망막 인식은 망막에 흐르는 모세혈관의 굵기와 흐름을 통해 신분을 확인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그래서 눈병에 걸리거나 하면 인식률이 떨어짐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심장이 멎거나 죽으면 피의 흐름이 멎어 인식이 불가능해짐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인식 장치에 눈을 대고 특정한 곳에 눈의 초점을 맞춰야만 하기 때문에 인증을 받으려는 의지가 없으면 인증이 불가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눈을 기계에 꽤 오래 대고 초점을 맞춰야 하기 때문에 거부감을 불러일으킬 수 있다는 단점이 있음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안경을 </a:t>
            </a:r>
            <a:r>
              <a:rPr lang="ko-KR" altLang="en-US" dirty="0" err="1" smtClean="0">
                <a:latin typeface="+mn-ea"/>
              </a:rPr>
              <a:t>쓴상태에서는</a:t>
            </a:r>
            <a:r>
              <a:rPr lang="ko-KR" altLang="en-US" dirty="0" smtClean="0">
                <a:latin typeface="+mn-ea"/>
              </a:rPr>
              <a:t> 인증을 수행할 수 없음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lnSpc>
                <a:spcPts val="2800"/>
              </a:lnSpc>
              <a:spcBef>
                <a:spcPct val="0"/>
              </a:spcBef>
              <a:defRPr/>
            </a:pPr>
            <a:r>
              <a:rPr lang="ko-KR" altLang="en-US" b="1" dirty="0" smtClean="0"/>
              <a:t>홍채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홍채</a:t>
            </a:r>
            <a:r>
              <a:rPr lang="en-US" altLang="ko-KR" dirty="0" smtClean="0">
                <a:latin typeface="+mn-ea"/>
              </a:rPr>
              <a:t>(Iris)</a:t>
            </a:r>
            <a:r>
              <a:rPr lang="ko-KR" altLang="en-US" dirty="0" smtClean="0">
                <a:latin typeface="+mn-ea"/>
              </a:rPr>
              <a:t>는 눈의 색깔을 결정하는 부분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홍채 인증은 망막 인증보다도 정확도가 높음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인증을 수행하는 장치에 따라 다르지만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약 </a:t>
            </a:r>
            <a:r>
              <a:rPr lang="en-US" altLang="ko-KR" dirty="0" smtClean="0">
                <a:latin typeface="+mn-ea"/>
              </a:rPr>
              <a:t>50Cm </a:t>
            </a:r>
            <a:r>
              <a:rPr lang="ko-KR" altLang="en-US" dirty="0" smtClean="0">
                <a:latin typeface="+mn-ea"/>
              </a:rPr>
              <a:t>정도의 거리에서도 인증이 가능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endParaRPr lang="en-US" altLang="ko-KR" dirty="0" smtClean="0">
              <a:latin typeface="+mn-ea"/>
            </a:endParaRPr>
          </a:p>
          <a:p>
            <a:pPr lvl="2">
              <a:buNone/>
            </a:pPr>
            <a:endParaRPr lang="en-US" altLang="ko-KR" dirty="0" smtClean="0"/>
          </a:p>
        </p:txBody>
      </p:sp>
      <p:pic>
        <p:nvPicPr>
          <p:cNvPr id="3075" name="Picture 3" descr="C:\Documents and Settings\Administrator\바탕 화면\실이미지\10장\1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1764029"/>
            <a:ext cx="1800200" cy="12082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72574" y="299695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망막의 모습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077" name="Picture 5" descr="C:\Documents and Settings\Administrator\바탕 화면\실이미지\10장\10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06885"/>
            <a:ext cx="1803587" cy="14248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4316" y="5651723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홍채의 모습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인증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Something You </a:t>
            </a:r>
            <a:r>
              <a:rPr lang="en-US" altLang="ko-KR" dirty="0"/>
              <a:t>Are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b="1" dirty="0" smtClean="0"/>
              <a:t>서명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외국에서 서명의 힘은 무척 커 서명을 이용한 인증 장치도 생김</a:t>
            </a:r>
            <a:r>
              <a:rPr lang="en-US" altLang="ko-KR" dirty="0" smtClean="0"/>
              <a:t>.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장비를 이용해 서명의 진위를 확인하는 것은 그다지 높은 보안 수준을 가지지 못함</a:t>
            </a:r>
            <a:r>
              <a:rPr lang="en-US" altLang="ko-KR" dirty="0" smtClean="0"/>
              <a:t>.</a:t>
            </a:r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b="1" dirty="0" smtClean="0"/>
              <a:t>키보드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사람들은 키보드를 누를 때 특정한 리듬을 타는데 이러한 키보드 리듬을 키보드를 이용해 신분을 확인하는 </a:t>
            </a: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2">
              <a:spcBef>
                <a:spcPts val="288"/>
              </a:spcBef>
            </a:pPr>
            <a:r>
              <a:rPr lang="ko-KR" altLang="en-US" dirty="0" err="1" smtClean="0"/>
              <a:t>오탐률이</a:t>
            </a:r>
            <a:r>
              <a:rPr lang="ko-KR" altLang="en-US" dirty="0" smtClean="0"/>
              <a:t> 높고 그다지 효율적이지 못함</a:t>
            </a:r>
            <a:r>
              <a:rPr lang="en-US" altLang="ko-KR" dirty="0" smtClean="0"/>
              <a:t>. </a:t>
            </a:r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b="1" dirty="0" smtClean="0"/>
              <a:t>목소리 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고유한 목소리를 이용한 인증 방법</a:t>
            </a:r>
            <a:endParaRPr lang="en-US" altLang="ko-KR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원격지에서 전화를 이용할 수도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 방법을 따로 익히지 않아도 되는 편리함이 있음</a:t>
            </a:r>
            <a:r>
              <a:rPr lang="en-US" altLang="ko-KR" dirty="0" smtClean="0"/>
              <a:t>.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매우 저렴함</a:t>
            </a:r>
            <a:r>
              <a:rPr lang="en-US" altLang="ko-KR" dirty="0" smtClean="0"/>
              <a:t>.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음성은 환경이나 감정에 따라 변할 수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다른 이가 </a:t>
            </a:r>
            <a:r>
              <a:rPr lang="ko-KR" altLang="en-US" dirty="0" err="1" smtClean="0"/>
              <a:t>흉내낼</a:t>
            </a:r>
            <a:r>
              <a:rPr lang="ko-KR" altLang="en-US" dirty="0" smtClean="0"/>
              <a:t> 수도 있어 높은 보안 수준을 가지지는 못함</a:t>
            </a:r>
            <a:r>
              <a:rPr lang="en-US" altLang="ko-KR" dirty="0" smtClean="0"/>
              <a:t>.</a:t>
            </a:r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b="1" dirty="0" smtClean="0"/>
              <a:t>얼굴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얼굴의 윤곽을 통해 인증을 수행</a:t>
            </a:r>
            <a:r>
              <a:rPr lang="en-US" altLang="ko-KR" dirty="0" smtClean="0"/>
              <a:t>.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현재의 기술이 다양한 표정의 얼굴을 정확히 인증하기에는 무리가 있음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인증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Something You Have	</a:t>
            </a:r>
          </a:p>
          <a:p>
            <a:pPr lvl="1"/>
            <a:r>
              <a:rPr lang="ko-KR" altLang="en-US" dirty="0" smtClean="0"/>
              <a:t>사용자가 소유한 인증 수단으로 인증하는 방식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Something You Have </a:t>
            </a:r>
            <a:r>
              <a:rPr lang="ko-KR" altLang="en-US" dirty="0" smtClean="0"/>
              <a:t>방식은 다른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사람이 쉽게 도용할 수 있기 때문에 단독으로 쓰이지 않고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일반적으로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Something You Know</a:t>
            </a:r>
            <a:r>
              <a:rPr lang="ko-KR" altLang="en-US" dirty="0" smtClean="0"/>
              <a:t>나 </a:t>
            </a:r>
            <a:r>
              <a:rPr lang="en-US" altLang="ko-KR" dirty="0" smtClean="0"/>
              <a:t>Something You Are </a:t>
            </a:r>
            <a:r>
              <a:rPr lang="ko-KR" altLang="en-US" dirty="0" smtClean="0"/>
              <a:t>방식과 함께 쓰임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sz="800" dirty="0" smtClean="0"/>
          </a:p>
          <a:p>
            <a:pPr lvl="1"/>
            <a:r>
              <a:rPr lang="ko-KR" altLang="en-US" b="1" dirty="0" smtClean="0"/>
              <a:t>스마트키 또는 스마트카드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출입자가 카드를 소유해 출입을 </a:t>
            </a:r>
            <a:r>
              <a:rPr lang="ko-KR" altLang="en-US" dirty="0" err="1" smtClean="0"/>
              <a:t>허가받았음을</a:t>
            </a:r>
            <a:r>
              <a:rPr lang="ko-KR" altLang="en-US" dirty="0" smtClean="0"/>
              <a:t> 인증하는 방식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대표적인 </a:t>
            </a:r>
            <a:r>
              <a:rPr lang="en-US" altLang="ko-KR" dirty="0" smtClean="0"/>
              <a:t>Something You Have</a:t>
            </a:r>
            <a:r>
              <a:rPr lang="ko-KR" altLang="en-US" dirty="0" smtClean="0"/>
              <a:t>를 통한 인증</a:t>
            </a:r>
            <a:endParaRPr lang="en-US" altLang="ko-KR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838" y="2492896"/>
            <a:ext cx="632265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8320" y="5113759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10-5]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마패로 자신을 증명하는 암행어사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7191</TotalTime>
  <Words>2008</Words>
  <Application>Microsoft Office PowerPoint</Application>
  <PresentationFormat>화면 슬라이드 쇼(4:3)</PresentationFormat>
  <Paragraphs>567</Paragraphs>
  <Slides>41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Office 테마</vt:lpstr>
      <vt:lpstr>Chapter 10. 보안 시스템 : 시스템을 건강하게 하는 보안 시스템</vt:lpstr>
      <vt:lpstr>PowerPoint 프레젠테이션</vt:lpstr>
      <vt:lpstr>PowerPoint 프레젠테이션</vt:lpstr>
      <vt:lpstr>01 인증 시스템</vt:lpstr>
      <vt:lpstr>01 인증 시스템</vt:lpstr>
      <vt:lpstr>01 인증 시스템</vt:lpstr>
      <vt:lpstr>01 인증 시스템</vt:lpstr>
      <vt:lpstr>01 인증 시스템</vt:lpstr>
      <vt:lpstr>01 인증 시스템</vt:lpstr>
      <vt:lpstr>01 인증 시스템</vt:lpstr>
      <vt:lpstr>01 인증 시스템</vt:lpstr>
      <vt:lpstr>01 인증 시스템</vt:lpstr>
      <vt:lpstr>01 인증 시스템</vt:lpstr>
      <vt:lpstr>02 방화벽</vt:lpstr>
      <vt:lpstr>02 방화벽</vt:lpstr>
      <vt:lpstr>02 방화벽</vt:lpstr>
      <vt:lpstr>03 침입 탐지 시스템</vt:lpstr>
      <vt:lpstr>03 침입 탐지 시스템</vt:lpstr>
      <vt:lpstr>03 침입 탐지 시스템</vt:lpstr>
      <vt:lpstr>03 침입 탐지 시스템</vt:lpstr>
      <vt:lpstr>03 침입 탐지 시스템</vt:lpstr>
      <vt:lpstr>03 침입 탐지 시스템</vt:lpstr>
      <vt:lpstr>04 침입 방지 시스템</vt:lpstr>
      <vt:lpstr>04 침입 방지 시스템</vt:lpstr>
      <vt:lpstr>04 침입 방지 시스템</vt:lpstr>
      <vt:lpstr>05 VPN</vt:lpstr>
      <vt:lpstr>05 VPN</vt:lpstr>
      <vt:lpstr>06 출입 통제 및 모니터링 장비</vt:lpstr>
      <vt:lpstr>06 출입 통제 및 모니터링 장비</vt:lpstr>
      <vt:lpstr>07 기타 보안 솔루션</vt:lpstr>
      <vt:lpstr>07 기타 보안 솔루션</vt:lpstr>
      <vt:lpstr>07 기타 보안 솔루션</vt:lpstr>
      <vt:lpstr>07 기타 보안 솔루션</vt:lpstr>
      <vt:lpstr>07 기타 보안 솔루션</vt:lpstr>
      <vt:lpstr>07 기타 보안 솔루션</vt:lpstr>
      <vt:lpstr>07 기타 보안 솔루션</vt:lpstr>
      <vt:lpstr>07 기타 보안 솔루션</vt:lpstr>
      <vt:lpstr>07 기타 보안 솔루션</vt:lpstr>
      <vt:lpstr>07 기타 보안 솔루션</vt:lpstr>
      <vt:lpstr>07 기타 보안 솔루션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김이화</dc:creator>
  <cp:lastModifiedBy>Lee</cp:lastModifiedBy>
  <cp:revision>1024</cp:revision>
  <dcterms:created xsi:type="dcterms:W3CDTF">2012-07-11T10:23:22Z</dcterms:created>
  <dcterms:modified xsi:type="dcterms:W3CDTF">2015-06-10T11:52:40Z</dcterms:modified>
</cp:coreProperties>
</file>